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1" r:id="rId46"/>
    <p:sldId id="300"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7" r:id="rId72"/>
    <p:sldId id="328" r:id="rId73"/>
    <p:sldId id="329" r:id="rId74"/>
    <p:sldId id="330" r:id="rId75"/>
    <p:sldId id="331" r:id="rId76"/>
    <p:sldId id="332" r:id="rId77"/>
    <p:sldId id="333" r:id="rId78"/>
    <p:sldId id="334" r:id="rId7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B0ECFC1-B196-42BA-8E10-1E32A2F314A8}" type="datetimeFigureOut">
              <a:rPr lang="es-AR" smtClean="0"/>
              <a:t>22/12/2025</a:t>
            </a:fld>
            <a:endParaRPr lang="es-AR"/>
          </a:p>
        </p:txBody>
      </p:sp>
      <p:sp>
        <p:nvSpPr>
          <p:cNvPr id="5" name="Footer Placeholder 4"/>
          <p:cNvSpPr>
            <a:spLocks noGrp="1"/>
          </p:cNvSpPr>
          <p:nvPr>
            <p:ph type="ftr" sz="quarter" idx="11"/>
          </p:nvPr>
        </p:nvSpPr>
        <p:spPr/>
        <p:txBody>
          <a:bodyPr/>
          <a:lstStyle/>
          <a:p>
            <a:endParaRPr lang="es-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15EBAD7-4232-414C-B615-83DFD4FECBD9}" type="slidenum">
              <a:rPr lang="es-AR" smtClean="0"/>
              <a:t>‹Nº›</a:t>
            </a:fld>
            <a:endParaRPr lang="es-AR"/>
          </a:p>
        </p:txBody>
      </p:sp>
    </p:spTree>
    <p:extLst>
      <p:ext uri="{BB962C8B-B14F-4D97-AF65-F5344CB8AC3E}">
        <p14:creationId xmlns:p14="http://schemas.microsoft.com/office/powerpoint/2010/main" val="2119832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B0ECFC1-B196-42BA-8E10-1E32A2F314A8}" type="datetimeFigureOut">
              <a:rPr lang="es-AR" smtClean="0"/>
              <a:t>22/12/2025</a:t>
            </a:fld>
            <a:endParaRPr lang="es-AR"/>
          </a:p>
        </p:txBody>
      </p:sp>
      <p:sp>
        <p:nvSpPr>
          <p:cNvPr id="5" name="Footer Placeholder 4"/>
          <p:cNvSpPr>
            <a:spLocks noGrp="1"/>
          </p:cNvSpPr>
          <p:nvPr>
            <p:ph type="ftr" sz="quarter" idx="11"/>
          </p:nvPr>
        </p:nvSpPr>
        <p:spPr/>
        <p:txBody>
          <a:bodyPr/>
          <a:lstStyle/>
          <a:p>
            <a:endParaRPr lang="es-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15EBAD7-4232-414C-B615-83DFD4FECBD9}" type="slidenum">
              <a:rPr lang="es-AR" smtClean="0"/>
              <a:t>‹Nº›</a:t>
            </a:fld>
            <a:endParaRPr lang="es-AR"/>
          </a:p>
        </p:txBody>
      </p:sp>
    </p:spTree>
    <p:extLst>
      <p:ext uri="{BB962C8B-B14F-4D97-AF65-F5344CB8AC3E}">
        <p14:creationId xmlns:p14="http://schemas.microsoft.com/office/powerpoint/2010/main" val="1749317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B0ECFC1-B196-42BA-8E10-1E32A2F314A8}" type="datetimeFigureOut">
              <a:rPr lang="es-AR" smtClean="0"/>
              <a:t>22/12/2025</a:t>
            </a:fld>
            <a:endParaRPr lang="es-AR"/>
          </a:p>
        </p:txBody>
      </p:sp>
      <p:sp>
        <p:nvSpPr>
          <p:cNvPr id="5" name="Footer Placeholder 4"/>
          <p:cNvSpPr>
            <a:spLocks noGrp="1"/>
          </p:cNvSpPr>
          <p:nvPr>
            <p:ph type="ftr" sz="quarter" idx="11"/>
          </p:nvPr>
        </p:nvSpPr>
        <p:spPr/>
        <p:txBody>
          <a:bodyPr/>
          <a:lstStyle/>
          <a:p>
            <a:endParaRPr lang="es-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15EBAD7-4232-414C-B615-83DFD4FECBD9}" type="slidenum">
              <a:rPr lang="es-AR" smtClean="0"/>
              <a:t>‹Nº›</a:t>
            </a:fld>
            <a:endParaRPr lang="es-A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93373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DB0ECFC1-B196-42BA-8E10-1E32A2F314A8}" type="datetimeFigureOut">
              <a:rPr lang="es-AR" smtClean="0"/>
              <a:t>22/12/2025</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15EBAD7-4232-414C-B615-83DFD4FECBD9}" type="slidenum">
              <a:rPr lang="es-AR" smtClean="0"/>
              <a:t>‹Nº›</a:t>
            </a:fld>
            <a:endParaRPr lang="es-AR"/>
          </a:p>
        </p:txBody>
      </p:sp>
    </p:spTree>
    <p:extLst>
      <p:ext uri="{BB962C8B-B14F-4D97-AF65-F5344CB8AC3E}">
        <p14:creationId xmlns:p14="http://schemas.microsoft.com/office/powerpoint/2010/main" val="635691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DB0ECFC1-B196-42BA-8E10-1E32A2F314A8}" type="datetimeFigureOut">
              <a:rPr lang="es-AR" smtClean="0"/>
              <a:t>22/12/2025</a:t>
            </a:fld>
            <a:endParaRPr lang="es-AR"/>
          </a:p>
        </p:txBody>
      </p:sp>
      <p:sp>
        <p:nvSpPr>
          <p:cNvPr id="6" name="Footer Placeholder 5"/>
          <p:cNvSpPr>
            <a:spLocks noGrp="1"/>
          </p:cNvSpPr>
          <p:nvPr>
            <p:ph type="ftr" sz="quarter" idx="11"/>
          </p:nvPr>
        </p:nvSpPr>
        <p:spPr/>
        <p:txBody>
          <a:bodyPr/>
          <a:lstStyle/>
          <a:p>
            <a:endParaRPr lang="es-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15EBAD7-4232-414C-B615-83DFD4FECBD9}" type="slidenum">
              <a:rPr lang="es-AR" smtClean="0"/>
              <a:t>‹Nº›</a:t>
            </a:fld>
            <a:endParaRPr lang="es-A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457044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DB0ECFC1-B196-42BA-8E10-1E32A2F314A8}" type="datetimeFigureOut">
              <a:rPr lang="es-AR" smtClean="0"/>
              <a:t>22/12/2025</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15EBAD7-4232-414C-B615-83DFD4FECBD9}" type="slidenum">
              <a:rPr lang="es-AR" smtClean="0"/>
              <a:t>‹Nº›</a:t>
            </a:fld>
            <a:endParaRPr lang="es-AR"/>
          </a:p>
        </p:txBody>
      </p:sp>
    </p:spTree>
    <p:extLst>
      <p:ext uri="{BB962C8B-B14F-4D97-AF65-F5344CB8AC3E}">
        <p14:creationId xmlns:p14="http://schemas.microsoft.com/office/powerpoint/2010/main" val="3460584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B0ECFC1-B196-42BA-8E10-1E32A2F314A8}" type="datetimeFigureOut">
              <a:rPr lang="es-AR" smtClean="0"/>
              <a:t>22/12/2025</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15EBAD7-4232-414C-B615-83DFD4FECBD9}" type="slidenum">
              <a:rPr lang="es-AR" smtClean="0"/>
              <a:t>‹Nº›</a:t>
            </a:fld>
            <a:endParaRPr lang="es-AR"/>
          </a:p>
        </p:txBody>
      </p:sp>
    </p:spTree>
    <p:extLst>
      <p:ext uri="{BB962C8B-B14F-4D97-AF65-F5344CB8AC3E}">
        <p14:creationId xmlns:p14="http://schemas.microsoft.com/office/powerpoint/2010/main" val="113149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B0ECFC1-B196-42BA-8E10-1E32A2F314A8}" type="datetimeFigureOut">
              <a:rPr lang="es-AR" smtClean="0"/>
              <a:t>22/12/2025</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15EBAD7-4232-414C-B615-83DFD4FECBD9}" type="slidenum">
              <a:rPr lang="es-AR" smtClean="0"/>
              <a:t>‹Nº›</a:t>
            </a:fld>
            <a:endParaRPr lang="es-AR"/>
          </a:p>
        </p:txBody>
      </p:sp>
    </p:spTree>
    <p:extLst>
      <p:ext uri="{BB962C8B-B14F-4D97-AF65-F5344CB8AC3E}">
        <p14:creationId xmlns:p14="http://schemas.microsoft.com/office/powerpoint/2010/main" val="1593369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B0ECFC1-B196-42BA-8E10-1E32A2F314A8}" type="datetimeFigureOut">
              <a:rPr lang="es-AR" smtClean="0"/>
              <a:t>22/12/2025</a:t>
            </a:fld>
            <a:endParaRPr lang="es-AR"/>
          </a:p>
        </p:txBody>
      </p:sp>
      <p:sp>
        <p:nvSpPr>
          <p:cNvPr id="5" name="Footer Placeholder 4"/>
          <p:cNvSpPr>
            <a:spLocks noGrp="1"/>
          </p:cNvSpPr>
          <p:nvPr>
            <p:ph type="ftr" sz="quarter" idx="11"/>
          </p:nvPr>
        </p:nvSpPr>
        <p:spPr/>
        <p:txBody>
          <a:bodyPr/>
          <a:lstStyle/>
          <a:p>
            <a:endParaRPr lang="es-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15EBAD7-4232-414C-B615-83DFD4FECBD9}" type="slidenum">
              <a:rPr lang="es-AR" smtClean="0"/>
              <a:t>‹Nº›</a:t>
            </a:fld>
            <a:endParaRPr lang="es-AR"/>
          </a:p>
        </p:txBody>
      </p:sp>
    </p:spTree>
    <p:extLst>
      <p:ext uri="{BB962C8B-B14F-4D97-AF65-F5344CB8AC3E}">
        <p14:creationId xmlns:p14="http://schemas.microsoft.com/office/powerpoint/2010/main" val="1838567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B0ECFC1-B196-42BA-8E10-1E32A2F314A8}" type="datetimeFigureOut">
              <a:rPr lang="es-AR" smtClean="0"/>
              <a:t>22/12/2025</a:t>
            </a:fld>
            <a:endParaRPr lang="es-AR"/>
          </a:p>
        </p:txBody>
      </p:sp>
      <p:sp>
        <p:nvSpPr>
          <p:cNvPr id="5" name="Footer Placeholder 4"/>
          <p:cNvSpPr>
            <a:spLocks noGrp="1"/>
          </p:cNvSpPr>
          <p:nvPr>
            <p:ph type="ftr" sz="quarter" idx="11"/>
          </p:nvPr>
        </p:nvSpPr>
        <p:spPr/>
        <p:txBody>
          <a:bodyPr/>
          <a:lstStyle/>
          <a:p>
            <a:endParaRPr lang="es-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15EBAD7-4232-414C-B615-83DFD4FECBD9}" type="slidenum">
              <a:rPr lang="es-AR" smtClean="0"/>
              <a:t>‹Nº›</a:t>
            </a:fld>
            <a:endParaRPr lang="es-AR"/>
          </a:p>
        </p:txBody>
      </p:sp>
    </p:spTree>
    <p:extLst>
      <p:ext uri="{BB962C8B-B14F-4D97-AF65-F5344CB8AC3E}">
        <p14:creationId xmlns:p14="http://schemas.microsoft.com/office/powerpoint/2010/main" val="2502959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B0ECFC1-B196-42BA-8E10-1E32A2F314A8}" type="datetimeFigureOut">
              <a:rPr lang="es-AR" smtClean="0"/>
              <a:t>22/12/2025</a:t>
            </a:fld>
            <a:endParaRPr lang="es-AR"/>
          </a:p>
        </p:txBody>
      </p:sp>
      <p:sp>
        <p:nvSpPr>
          <p:cNvPr id="6" name="Footer Placeholder 5"/>
          <p:cNvSpPr>
            <a:spLocks noGrp="1"/>
          </p:cNvSpPr>
          <p:nvPr>
            <p:ph type="ftr" sz="quarter" idx="11"/>
          </p:nvPr>
        </p:nvSpPr>
        <p:spPr/>
        <p:txBody>
          <a:bodyPr/>
          <a:lstStyle/>
          <a:p>
            <a:endParaRPr lang="es-A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15EBAD7-4232-414C-B615-83DFD4FECBD9}" type="slidenum">
              <a:rPr lang="es-AR" smtClean="0"/>
              <a:t>‹Nº›</a:t>
            </a:fld>
            <a:endParaRPr lang="es-AR"/>
          </a:p>
        </p:txBody>
      </p:sp>
    </p:spTree>
    <p:extLst>
      <p:ext uri="{BB962C8B-B14F-4D97-AF65-F5344CB8AC3E}">
        <p14:creationId xmlns:p14="http://schemas.microsoft.com/office/powerpoint/2010/main" val="216997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B0ECFC1-B196-42BA-8E10-1E32A2F314A8}" type="datetimeFigureOut">
              <a:rPr lang="es-AR" smtClean="0"/>
              <a:t>22/12/2025</a:t>
            </a:fld>
            <a:endParaRPr lang="es-AR"/>
          </a:p>
        </p:txBody>
      </p:sp>
      <p:sp>
        <p:nvSpPr>
          <p:cNvPr id="8" name="Footer Placeholder 7"/>
          <p:cNvSpPr>
            <a:spLocks noGrp="1"/>
          </p:cNvSpPr>
          <p:nvPr>
            <p:ph type="ftr" sz="quarter" idx="11"/>
          </p:nvPr>
        </p:nvSpPr>
        <p:spPr/>
        <p:txBody>
          <a:bodyPr/>
          <a:lstStyle/>
          <a:p>
            <a:endParaRPr lang="es-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15EBAD7-4232-414C-B615-83DFD4FECBD9}" type="slidenum">
              <a:rPr lang="es-AR" smtClean="0"/>
              <a:t>‹Nº›</a:t>
            </a:fld>
            <a:endParaRPr lang="es-AR"/>
          </a:p>
        </p:txBody>
      </p:sp>
    </p:spTree>
    <p:extLst>
      <p:ext uri="{BB962C8B-B14F-4D97-AF65-F5344CB8AC3E}">
        <p14:creationId xmlns:p14="http://schemas.microsoft.com/office/powerpoint/2010/main" val="4172302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B0ECFC1-B196-42BA-8E10-1E32A2F314A8}" type="datetimeFigureOut">
              <a:rPr lang="es-AR" smtClean="0"/>
              <a:t>22/12/2025</a:t>
            </a:fld>
            <a:endParaRPr lang="es-AR"/>
          </a:p>
        </p:txBody>
      </p:sp>
      <p:sp>
        <p:nvSpPr>
          <p:cNvPr id="4" name="Footer Placeholder 3"/>
          <p:cNvSpPr>
            <a:spLocks noGrp="1"/>
          </p:cNvSpPr>
          <p:nvPr>
            <p:ph type="ftr" sz="quarter" idx="11"/>
          </p:nvPr>
        </p:nvSpPr>
        <p:spPr/>
        <p:txBody>
          <a:bodyPr/>
          <a:lstStyle/>
          <a:p>
            <a:endParaRPr lang="es-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15EBAD7-4232-414C-B615-83DFD4FECBD9}" type="slidenum">
              <a:rPr lang="es-AR" smtClean="0"/>
              <a:t>‹Nº›</a:t>
            </a:fld>
            <a:endParaRPr lang="es-AR"/>
          </a:p>
        </p:txBody>
      </p:sp>
    </p:spTree>
    <p:extLst>
      <p:ext uri="{BB962C8B-B14F-4D97-AF65-F5344CB8AC3E}">
        <p14:creationId xmlns:p14="http://schemas.microsoft.com/office/powerpoint/2010/main" val="2623292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0ECFC1-B196-42BA-8E10-1E32A2F314A8}" type="datetimeFigureOut">
              <a:rPr lang="es-AR" smtClean="0"/>
              <a:t>22/12/2025</a:t>
            </a:fld>
            <a:endParaRPr lang="es-AR"/>
          </a:p>
        </p:txBody>
      </p:sp>
      <p:sp>
        <p:nvSpPr>
          <p:cNvPr id="3" name="Footer Placeholder 2"/>
          <p:cNvSpPr>
            <a:spLocks noGrp="1"/>
          </p:cNvSpPr>
          <p:nvPr>
            <p:ph type="ftr" sz="quarter" idx="11"/>
          </p:nvPr>
        </p:nvSpPr>
        <p:spPr/>
        <p:txBody>
          <a:bodyPr/>
          <a:lstStyle/>
          <a:p>
            <a:endParaRPr lang="es-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15EBAD7-4232-414C-B615-83DFD4FECBD9}" type="slidenum">
              <a:rPr lang="es-AR" smtClean="0"/>
              <a:t>‹Nº›</a:t>
            </a:fld>
            <a:endParaRPr lang="es-AR"/>
          </a:p>
        </p:txBody>
      </p:sp>
    </p:spTree>
    <p:extLst>
      <p:ext uri="{BB962C8B-B14F-4D97-AF65-F5344CB8AC3E}">
        <p14:creationId xmlns:p14="http://schemas.microsoft.com/office/powerpoint/2010/main" val="3890537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B0ECFC1-B196-42BA-8E10-1E32A2F314A8}" type="datetimeFigureOut">
              <a:rPr lang="es-AR" smtClean="0"/>
              <a:t>22/12/2025</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15EBAD7-4232-414C-B615-83DFD4FECBD9}" type="slidenum">
              <a:rPr lang="es-AR" smtClean="0"/>
              <a:t>‹Nº›</a:t>
            </a:fld>
            <a:endParaRPr lang="es-AR"/>
          </a:p>
        </p:txBody>
      </p:sp>
    </p:spTree>
    <p:extLst>
      <p:ext uri="{BB962C8B-B14F-4D97-AF65-F5344CB8AC3E}">
        <p14:creationId xmlns:p14="http://schemas.microsoft.com/office/powerpoint/2010/main" val="3408206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B0ECFC1-B196-42BA-8E10-1E32A2F314A8}" type="datetimeFigureOut">
              <a:rPr lang="es-AR" smtClean="0"/>
              <a:t>22/12/2025</a:t>
            </a:fld>
            <a:endParaRPr lang="es-AR"/>
          </a:p>
        </p:txBody>
      </p:sp>
      <p:sp>
        <p:nvSpPr>
          <p:cNvPr id="6" name="Footer Placeholder 5"/>
          <p:cNvSpPr>
            <a:spLocks noGrp="1"/>
          </p:cNvSpPr>
          <p:nvPr>
            <p:ph type="ftr" sz="quarter" idx="11"/>
          </p:nvPr>
        </p:nvSpPr>
        <p:spPr/>
        <p:txBody>
          <a:bodyPr/>
          <a:lstStyle/>
          <a:p>
            <a:endParaRPr lang="es-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15EBAD7-4232-414C-B615-83DFD4FECBD9}" type="slidenum">
              <a:rPr lang="es-AR" smtClean="0"/>
              <a:t>‹Nº›</a:t>
            </a:fld>
            <a:endParaRPr lang="es-AR"/>
          </a:p>
        </p:txBody>
      </p:sp>
    </p:spTree>
    <p:extLst>
      <p:ext uri="{BB962C8B-B14F-4D97-AF65-F5344CB8AC3E}">
        <p14:creationId xmlns:p14="http://schemas.microsoft.com/office/powerpoint/2010/main" val="1779541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B0ECFC1-B196-42BA-8E10-1E32A2F314A8}" type="datetimeFigureOut">
              <a:rPr lang="es-AR" smtClean="0"/>
              <a:t>22/12/2025</a:t>
            </a:fld>
            <a:endParaRPr lang="es-A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A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15EBAD7-4232-414C-B615-83DFD4FECBD9}" type="slidenum">
              <a:rPr lang="es-AR" smtClean="0"/>
              <a:t>‹Nº›</a:t>
            </a:fld>
            <a:endParaRPr lang="es-AR"/>
          </a:p>
        </p:txBody>
      </p:sp>
    </p:spTree>
    <p:extLst>
      <p:ext uri="{BB962C8B-B14F-4D97-AF65-F5344CB8AC3E}">
        <p14:creationId xmlns:p14="http://schemas.microsoft.com/office/powerpoint/2010/main" val="47778244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png"/><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image" Target="../media/image86.png"/><Relationship Id="rId2" Type="http://schemas.openxmlformats.org/officeDocument/2006/relationships/image" Target="../media/image76.png"/><Relationship Id="rId16"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5" Type="http://schemas.openxmlformats.org/officeDocument/2006/relationships/image" Target="../media/image8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 Id="rId14" Type="http://schemas.openxmlformats.org/officeDocument/2006/relationships/image" Target="../media/image8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xmlns="" id="{EF1BAC29-F0AE-AEB2-89D5-C7ECA222BF11}"/>
              </a:ext>
            </a:extLst>
          </p:cNvPr>
          <p:cNvSpPr txBox="1"/>
          <p:nvPr/>
        </p:nvSpPr>
        <p:spPr>
          <a:xfrm>
            <a:off x="1229033" y="1592759"/>
            <a:ext cx="10825316" cy="524824"/>
          </a:xfrm>
          <a:prstGeom prst="rect">
            <a:avLst/>
          </a:prstGeom>
          <a:noFill/>
        </p:spPr>
        <p:txBody>
          <a:bodyPr wrap="square">
            <a:spAutoFit/>
          </a:bodyPr>
          <a:lstStyle/>
          <a:p>
            <a:pPr>
              <a:lnSpc>
                <a:spcPct val="107000"/>
              </a:lnSpc>
              <a:spcAft>
                <a:spcPts val="800"/>
              </a:spcAft>
            </a:pPr>
            <a:r>
              <a:rPr lang="es-ES" sz="26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83º EJERCICIO ECONÓMICO </a:t>
            </a:r>
            <a:r>
              <a:rPr lang="es-ES" sz="2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CERRADO</a:t>
            </a:r>
            <a:r>
              <a:rPr lang="es-ES" sz="26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EL 30 DE JUNIO DE 2025</a:t>
            </a:r>
            <a:endParaRPr lang="es-AR" sz="2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Texto 9">
            <a:extLst>
              <a:ext uri="{FF2B5EF4-FFF2-40B4-BE49-F238E27FC236}">
                <a16:creationId xmlns:a16="http://schemas.microsoft.com/office/drawing/2014/main" xmlns="" id="{969ED910-CBB7-D76C-4C7A-769F53BDF35A}"/>
              </a:ext>
            </a:extLst>
          </p:cNvPr>
          <p:cNvSpPr txBox="1"/>
          <p:nvPr/>
        </p:nvSpPr>
        <p:spPr>
          <a:xfrm>
            <a:off x="6184491" y="5445656"/>
            <a:ext cx="6096000" cy="1064715"/>
          </a:xfrm>
          <a:prstGeom prst="rect">
            <a:avLst/>
          </a:prstGeom>
          <a:noFill/>
        </p:spPr>
        <p:txBody>
          <a:bodyPr wrap="square">
            <a:spAutoFit/>
          </a:bodyPr>
          <a:lstStyle/>
          <a:p>
            <a:pPr algn="ctr">
              <a:lnSpc>
                <a:spcPct val="107000"/>
              </a:lnSpc>
              <a:spcAft>
                <a:spcPts val="800"/>
              </a:spcAft>
            </a:pPr>
            <a:r>
              <a:rPr lang="es-ES" sz="3600" b="1" i="1" u="sng" dirty="0">
                <a:solidFill>
                  <a:srgbClr val="70AD47"/>
                </a:solidFill>
                <a:effectLst/>
                <a:latin typeface="Arial" panose="020B0604020202020204" pitchFamily="34" charset="0"/>
                <a:ea typeface="Calibri" panose="020F0502020204030204" pitchFamily="34" charset="0"/>
                <a:cs typeface="Times New Roman" panose="02020603050405020304" pitchFamily="18" charset="0"/>
              </a:rPr>
              <a:t>CETAL</a:t>
            </a:r>
            <a:endParaRPr lang="es-AR" sz="1100" b="1"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b="1" dirty="0">
                <a:solidFill>
                  <a:srgbClr val="70AD47"/>
                </a:solidFill>
                <a:effectLst/>
                <a:latin typeface="Arial" panose="020B0604020202020204" pitchFamily="34" charset="0"/>
                <a:ea typeface="Calibri" panose="020F0502020204030204" pitchFamily="34" charset="0"/>
              </a:rPr>
              <a:t>Cooperativa Eléctrica de Tres Algarrobos Limitada</a:t>
            </a:r>
            <a:endParaRPr lang="es-AR" b="1" dirty="0"/>
          </a:p>
        </p:txBody>
      </p:sp>
      <p:pic>
        <p:nvPicPr>
          <p:cNvPr id="12" name="Imagen 11" descr="Un dibujo de una cara feliz&#10;&#10;El contenido generado por IA puede ser incorrecto.">
            <a:extLst>
              <a:ext uri="{FF2B5EF4-FFF2-40B4-BE49-F238E27FC236}">
                <a16:creationId xmlns:a16="http://schemas.microsoft.com/office/drawing/2014/main" xmlns="" id="{B9DFEC83-AAEB-1841-7403-AC91F91C7C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0808" y="2689793"/>
            <a:ext cx="3055592" cy="3082162"/>
          </a:xfrm>
          <a:prstGeom prst="rect">
            <a:avLst/>
          </a:prstGeom>
        </p:spPr>
      </p:pic>
    </p:spTree>
    <p:extLst>
      <p:ext uri="{BB962C8B-B14F-4D97-AF65-F5344CB8AC3E}">
        <p14:creationId xmlns:p14="http://schemas.microsoft.com/office/powerpoint/2010/main" val="3246294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E255C340-D6E7-2341-3A90-5561B7CEF26C}"/>
              </a:ext>
            </a:extLst>
          </p:cNvPr>
          <p:cNvSpPr txBox="1"/>
          <p:nvPr/>
        </p:nvSpPr>
        <p:spPr>
          <a:xfrm>
            <a:off x="2148840" y="370443"/>
            <a:ext cx="6096000" cy="463075"/>
          </a:xfrm>
          <a:prstGeom prst="rect">
            <a:avLst/>
          </a:prstGeom>
          <a:noFill/>
        </p:spPr>
        <p:txBody>
          <a:bodyPr wrap="square">
            <a:spAutoFit/>
          </a:bodyPr>
          <a:lstStyle/>
          <a:p>
            <a:pPr>
              <a:lnSpc>
                <a:spcPct val="150000"/>
              </a:lnSpc>
              <a:spcAft>
                <a:spcPts val="800"/>
              </a:spcAft>
            </a:pPr>
            <a:r>
              <a:rPr lang="es-ES" sz="1800" b="1" u="sng"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Área de Influencia:</a:t>
            </a:r>
            <a:endParaRPr lang="es-AR" sz="11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descr="Diagrama, Dibujo de ingeniería&#10;&#10;El contenido generado por IA puede ser incorrecto.">
            <a:extLst>
              <a:ext uri="{FF2B5EF4-FFF2-40B4-BE49-F238E27FC236}">
                <a16:creationId xmlns:a16="http://schemas.microsoft.com/office/drawing/2014/main" xmlns="" id="{D2095118-21BB-69B5-D366-007C5C22D1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8132" y="833518"/>
            <a:ext cx="4362614" cy="2045250"/>
          </a:xfrm>
          <a:prstGeom prst="rect">
            <a:avLst/>
          </a:prstGeom>
          <a:scene3d>
            <a:camera prst="orthographicFront"/>
            <a:lightRig rig="threePt" dir="t"/>
          </a:scene3d>
          <a:sp3d>
            <a:bevelT w="139700" h="139700" prst="divot"/>
          </a:sp3d>
        </p:spPr>
      </p:pic>
      <p:sp>
        <p:nvSpPr>
          <p:cNvPr id="7" name="CuadroTexto 6">
            <a:extLst>
              <a:ext uri="{FF2B5EF4-FFF2-40B4-BE49-F238E27FC236}">
                <a16:creationId xmlns:a16="http://schemas.microsoft.com/office/drawing/2014/main" xmlns="" id="{D880D425-6001-90CA-49A0-C3D72D36D59F}"/>
              </a:ext>
            </a:extLst>
          </p:cNvPr>
          <p:cNvSpPr txBox="1"/>
          <p:nvPr/>
        </p:nvSpPr>
        <p:spPr>
          <a:xfrm>
            <a:off x="6541934" y="2482132"/>
            <a:ext cx="6096000" cy="463075"/>
          </a:xfrm>
          <a:prstGeom prst="rect">
            <a:avLst/>
          </a:prstGeom>
          <a:noFill/>
        </p:spPr>
        <p:txBody>
          <a:bodyPr wrap="square">
            <a:spAutoFit/>
          </a:bodyPr>
          <a:lstStyle/>
          <a:p>
            <a:pPr marL="948690" indent="-948690">
              <a:lnSpc>
                <a:spcPct val="150000"/>
              </a:lnSpc>
              <a:spcAft>
                <a:spcPts val="800"/>
              </a:spcAft>
            </a:pPr>
            <a:r>
              <a:rPr lang="es-AR" sz="1800" dirty="0">
                <a:effectLst/>
                <a:latin typeface="Arial" panose="020B0604020202020204" pitchFamily="34" charset="0"/>
                <a:ea typeface="Calibri" panose="020F0502020204030204" pitchFamily="34" charset="0"/>
                <a:cs typeface="Times New Roman" panose="02020603050405020304" pitchFamily="18" charset="0"/>
              </a:rPr>
              <a:t>Área Rural 912 Km2</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xmlns="" id="{5DE50462-770D-263D-E745-15D27DF3CDD0}"/>
              </a:ext>
            </a:extLst>
          </p:cNvPr>
          <p:cNvSpPr txBox="1"/>
          <p:nvPr/>
        </p:nvSpPr>
        <p:spPr>
          <a:xfrm>
            <a:off x="6541934" y="6118225"/>
            <a:ext cx="6096000" cy="369332"/>
          </a:xfrm>
          <a:prstGeom prst="rect">
            <a:avLst/>
          </a:prstGeom>
          <a:noFill/>
        </p:spPr>
        <p:txBody>
          <a:bodyPr wrap="square">
            <a:spAutoFit/>
          </a:bodyPr>
          <a:lstStyle/>
          <a:p>
            <a:r>
              <a:rPr lang="es-AR" sz="1800" dirty="0">
                <a:effectLst/>
                <a:latin typeface="Arial" panose="020B0604020202020204" pitchFamily="34" charset="0"/>
                <a:ea typeface="Calibri" panose="020F0502020204030204" pitchFamily="34" charset="0"/>
              </a:rPr>
              <a:t>Área Urbana y Sección Quintas</a:t>
            </a:r>
            <a:endParaRPr lang="es-AR" dirty="0"/>
          </a:p>
        </p:txBody>
      </p:sp>
      <p:pic>
        <p:nvPicPr>
          <p:cNvPr id="13" name="Imagen 12" descr="Un circuito electrónico&#10;&#10;El contenido generado por IA puede ser incorrecto.">
            <a:extLst>
              <a:ext uri="{FF2B5EF4-FFF2-40B4-BE49-F238E27FC236}">
                <a16:creationId xmlns:a16="http://schemas.microsoft.com/office/drawing/2014/main" xmlns="" id="{93EDEB5B-391A-558F-67DC-D02F2C98FD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885" y="3106182"/>
            <a:ext cx="5400675" cy="3381375"/>
          </a:xfrm>
          <a:prstGeom prst="rect">
            <a:avLst/>
          </a:prstGeom>
        </p:spPr>
      </p:pic>
      <p:sp>
        <p:nvSpPr>
          <p:cNvPr id="2" name="CuadroTexto 1"/>
          <p:cNvSpPr txBox="1"/>
          <p:nvPr/>
        </p:nvSpPr>
        <p:spPr>
          <a:xfrm>
            <a:off x="2148840" y="1779276"/>
            <a:ext cx="1872629" cy="369332"/>
          </a:xfrm>
          <a:prstGeom prst="rect">
            <a:avLst/>
          </a:prstGeom>
          <a:noFill/>
        </p:spPr>
        <p:txBody>
          <a:bodyPr wrap="none" rtlCol="0">
            <a:spAutoFit/>
          </a:bodyPr>
          <a:lstStyle/>
          <a:p>
            <a:r>
              <a:rPr lang="es-ES" dirty="0" smtClean="0"/>
              <a:t>Tres Algarrobos</a:t>
            </a:r>
            <a:endParaRPr lang="es-AR" dirty="0"/>
          </a:p>
        </p:txBody>
      </p:sp>
    </p:spTree>
    <p:extLst>
      <p:ext uri="{BB962C8B-B14F-4D97-AF65-F5344CB8AC3E}">
        <p14:creationId xmlns:p14="http://schemas.microsoft.com/office/powerpoint/2010/main" val="638020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DE5F520E-AA20-57ED-747A-00ABFC4698D3}"/>
              </a:ext>
            </a:extLst>
          </p:cNvPr>
          <p:cNvSpPr txBox="1"/>
          <p:nvPr/>
        </p:nvSpPr>
        <p:spPr>
          <a:xfrm>
            <a:off x="228600" y="0"/>
            <a:ext cx="11963400" cy="467885"/>
          </a:xfrm>
          <a:prstGeom prst="rect">
            <a:avLst/>
          </a:prstGeom>
          <a:solidFill>
            <a:schemeClr val="accent2">
              <a:lumMod val="60000"/>
              <a:lumOff val="40000"/>
            </a:schemeClr>
          </a:solidFill>
        </p:spPr>
        <p:txBody>
          <a:bodyPr wrap="square">
            <a:spAutoFit/>
          </a:bodyPr>
          <a:lstStyle/>
          <a:p>
            <a:pPr algn="ctr">
              <a:lnSpc>
                <a:spcPct val="150000"/>
              </a:lnSpc>
              <a:spcAft>
                <a:spcPts val="800"/>
              </a:spcAft>
            </a:pPr>
            <a:r>
              <a:rPr lang="es-ES" sz="1800" b="1" dirty="0">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Times New Roman" panose="02020603050405020304" pitchFamily="18" charset="0"/>
              </a:rPr>
              <a:t>Consejo de Administración 2024 - 2025</a:t>
            </a:r>
            <a:endParaRPr lang="es-AR" sz="1100" dirty="0">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xmlns="" id="{B09D0F46-96EB-A3FD-A975-2085951D597F}"/>
              </a:ext>
            </a:extLst>
          </p:cNvPr>
          <p:cNvSpPr txBox="1"/>
          <p:nvPr/>
        </p:nvSpPr>
        <p:spPr>
          <a:xfrm>
            <a:off x="25400" y="467885"/>
            <a:ext cx="12369800" cy="7059753"/>
          </a:xfrm>
          <a:prstGeom prst="rect">
            <a:avLst/>
          </a:prstGeom>
          <a:noFill/>
        </p:spPr>
        <p:txBody>
          <a:bodyPr wrap="square">
            <a:spAutoFit/>
          </a:bodyPr>
          <a:lstStyle/>
          <a:p>
            <a:pPr algn="ctr">
              <a:lnSpc>
                <a:spcPct val="107000"/>
              </a:lnSpc>
              <a:spcAft>
                <a:spcPts val="800"/>
              </a:spcAft>
            </a:pPr>
            <a:r>
              <a:rPr lang="es-ES_tradnl" b="1" i="1" u="sng" dirty="0" smtClean="0">
                <a:effectLst/>
                <a:latin typeface="Aptos" panose="020B0004020202020204" pitchFamily="34" charset="0"/>
                <a:ea typeface="Times New Roman" panose="02020603050405020304" pitchFamily="18" charset="0"/>
                <a:cs typeface="Times New Roman" panose="02020603050405020304" pitchFamily="18" charset="0"/>
              </a:rPr>
              <a:t>CONSEJEROS </a:t>
            </a:r>
            <a:r>
              <a:rPr lang="es-ES_tradnl" b="1" i="1" u="sng" dirty="0">
                <a:effectLst/>
                <a:latin typeface="Aptos" panose="020B0004020202020204" pitchFamily="34" charset="0"/>
                <a:ea typeface="Times New Roman" panose="02020603050405020304" pitchFamily="18" charset="0"/>
                <a:cs typeface="Times New Roman" panose="02020603050405020304" pitchFamily="18" charset="0"/>
              </a:rPr>
              <a:t>TITULARES</a:t>
            </a:r>
            <a:endParaRPr lang="es-AR" dirty="0">
              <a:effectLst/>
              <a:latin typeface="Aptos" panose="020B0004020202020204" pitchFamily="34" charset="0"/>
              <a:ea typeface="Calibri" panose="020F0502020204030204" pitchFamily="34" charset="0"/>
              <a:cs typeface="Times New Roman" panose="02020603050405020304" pitchFamily="18" charset="0"/>
            </a:endParaRPr>
          </a:p>
          <a:p>
            <a:pPr>
              <a:spcAft>
                <a:spcPts val="800"/>
              </a:spcAft>
              <a:tabLst>
                <a:tab pos="270510" algn="l"/>
                <a:tab pos="2070735" algn="l"/>
                <a:tab pos="3150870" algn="l"/>
              </a:tabLst>
            </a:pPr>
            <a:r>
              <a:rPr lang="es-ES_tradnl" sz="1800" i="1" dirty="0">
                <a:effectLst/>
                <a:latin typeface="Arial Black" panose="020B0A04020102020204" pitchFamily="34" charset="0"/>
                <a:ea typeface="Times New Roman" panose="02020603050405020304" pitchFamily="18" charset="0"/>
                <a:cs typeface="Times New Roman" panose="02020603050405020304" pitchFamily="18" charset="0"/>
              </a:rPr>
              <a:t>	 </a:t>
            </a:r>
            <a:r>
              <a:rPr lang="es-ES_tradnl" sz="1600" i="1" dirty="0">
                <a:effectLst/>
                <a:latin typeface="Aptos" panose="020B0004020202020204" pitchFamily="34" charset="0"/>
                <a:ea typeface="Times New Roman" panose="02020603050405020304" pitchFamily="18" charset="0"/>
                <a:cs typeface="Times New Roman" panose="02020603050405020304" pitchFamily="18" charset="0"/>
              </a:rPr>
              <a:t>Presidente   	Señor   	Gerardo Adolfo GARCÍA					</a:t>
            </a:r>
            <a:endParaRPr lang="es-AR" sz="1600" dirty="0">
              <a:effectLst/>
              <a:latin typeface="Aptos" panose="020B0004020202020204" pitchFamily="34" charset="0"/>
              <a:ea typeface="Calibri" panose="020F0502020204030204" pitchFamily="34" charset="0"/>
              <a:cs typeface="Times New Roman" panose="02020603050405020304" pitchFamily="18" charset="0"/>
            </a:endParaRPr>
          </a:p>
          <a:p>
            <a:pPr>
              <a:spcAft>
                <a:spcPts val="800"/>
              </a:spcAft>
              <a:tabLst>
                <a:tab pos="270510" algn="l"/>
                <a:tab pos="2070735" algn="l"/>
                <a:tab pos="3150870" algn="l"/>
              </a:tabLst>
            </a:pPr>
            <a:r>
              <a:rPr lang="es-ES" sz="1600" dirty="0">
                <a:effectLst/>
                <a:latin typeface="Aptos" panose="020B0004020202020204" pitchFamily="34" charset="0"/>
                <a:ea typeface="Times New Roman" panose="02020603050405020304" pitchFamily="18" charset="0"/>
                <a:cs typeface="Times New Roman" panose="02020603050405020304" pitchFamily="18" charset="0"/>
              </a:rPr>
              <a:t>       </a:t>
            </a:r>
            <a:r>
              <a:rPr lang="es-ES" sz="1600" i="1" dirty="0">
                <a:effectLst/>
                <a:latin typeface="Aptos" panose="020B0004020202020204" pitchFamily="34" charset="0"/>
                <a:ea typeface="Times New Roman" panose="02020603050405020304" pitchFamily="18" charset="0"/>
                <a:cs typeface="Times New Roman" panose="02020603050405020304" pitchFamily="18" charset="0"/>
              </a:rPr>
              <a:t>Vicepresidente  	Señor    	Héctor Mario CRESPO</a:t>
            </a:r>
            <a:endParaRPr lang="es-AR" sz="1600" dirty="0">
              <a:effectLst/>
              <a:latin typeface="Aptos" panose="020B0004020202020204" pitchFamily="34" charset="0"/>
              <a:ea typeface="Calibri" panose="020F0502020204030204" pitchFamily="34" charset="0"/>
              <a:cs typeface="Times New Roman" panose="02020603050405020304" pitchFamily="18" charset="0"/>
            </a:endParaRPr>
          </a:p>
          <a:p>
            <a:pPr>
              <a:spcAft>
                <a:spcPts val="800"/>
              </a:spcAft>
              <a:tabLst>
                <a:tab pos="270510" algn="l"/>
                <a:tab pos="2070735" algn="l"/>
                <a:tab pos="3150870" algn="l"/>
              </a:tabLst>
            </a:pPr>
            <a:r>
              <a:rPr lang="es-ES" sz="1600" i="1" dirty="0">
                <a:effectLst/>
                <a:latin typeface="Aptos" panose="020B0004020202020204" pitchFamily="34" charset="0"/>
                <a:ea typeface="Times New Roman" panose="02020603050405020304" pitchFamily="18" charset="0"/>
                <a:cs typeface="Times New Roman" panose="02020603050405020304" pitchFamily="18" charset="0"/>
              </a:rPr>
              <a:t>     	 Secretario              	Señor  	Andrés Mauricio PERALTA</a:t>
            </a:r>
            <a:endParaRPr lang="es-AR" sz="1600" dirty="0">
              <a:effectLst/>
              <a:latin typeface="Aptos" panose="020B0004020202020204" pitchFamily="34" charset="0"/>
              <a:ea typeface="Calibri" panose="020F0502020204030204" pitchFamily="34" charset="0"/>
              <a:cs typeface="Times New Roman" panose="02020603050405020304" pitchFamily="18" charset="0"/>
            </a:endParaRPr>
          </a:p>
          <a:p>
            <a:pPr>
              <a:spcAft>
                <a:spcPts val="800"/>
              </a:spcAft>
              <a:tabLst>
                <a:tab pos="270510" algn="l"/>
                <a:tab pos="2070735" algn="l"/>
                <a:tab pos="3150870" algn="l"/>
              </a:tabLst>
            </a:pPr>
            <a:r>
              <a:rPr lang="es-ES" sz="1600" i="1" dirty="0">
                <a:effectLst/>
                <a:latin typeface="Aptos" panose="020B0004020202020204" pitchFamily="34" charset="0"/>
                <a:ea typeface="Times New Roman" panose="02020603050405020304" pitchFamily="18" charset="0"/>
                <a:cs typeface="Times New Roman" panose="02020603050405020304" pitchFamily="18" charset="0"/>
              </a:rPr>
              <a:t>       Prosecretario      	Señor  	Rubén Horacio MURIEL</a:t>
            </a:r>
            <a:endParaRPr lang="es-AR" sz="1600" dirty="0">
              <a:effectLst/>
              <a:latin typeface="Aptos" panose="020B0004020202020204" pitchFamily="34" charset="0"/>
              <a:ea typeface="Calibri" panose="020F0502020204030204" pitchFamily="34" charset="0"/>
              <a:cs typeface="Times New Roman" panose="02020603050405020304" pitchFamily="18" charset="0"/>
            </a:endParaRPr>
          </a:p>
          <a:p>
            <a:pPr>
              <a:spcAft>
                <a:spcPts val="800"/>
              </a:spcAft>
              <a:tabLst>
                <a:tab pos="270510" algn="l"/>
                <a:tab pos="2070735" algn="l"/>
                <a:tab pos="3150870" algn="l"/>
              </a:tabLst>
            </a:pPr>
            <a:r>
              <a:rPr lang="es-ES" sz="1600" i="1" dirty="0">
                <a:effectLst/>
                <a:latin typeface="Aptos" panose="020B0004020202020204" pitchFamily="34" charset="0"/>
                <a:ea typeface="Times New Roman" panose="02020603050405020304" pitchFamily="18" charset="0"/>
                <a:cs typeface="Times New Roman" panose="02020603050405020304" pitchFamily="18" charset="0"/>
              </a:rPr>
              <a:t>       Tesorero                 	Señora   	Carina Leandra LLERA</a:t>
            </a:r>
            <a:endParaRPr lang="es-AR" sz="1600" dirty="0">
              <a:effectLst/>
              <a:latin typeface="Aptos" panose="020B0004020202020204" pitchFamily="34" charset="0"/>
              <a:ea typeface="Calibri" panose="020F0502020204030204" pitchFamily="34" charset="0"/>
              <a:cs typeface="Times New Roman" panose="02020603050405020304" pitchFamily="18" charset="0"/>
            </a:endParaRPr>
          </a:p>
          <a:p>
            <a:pPr>
              <a:spcAft>
                <a:spcPts val="800"/>
              </a:spcAft>
              <a:tabLst>
                <a:tab pos="270510" algn="l"/>
                <a:tab pos="2070735" algn="l"/>
                <a:tab pos="3150870" algn="l"/>
              </a:tabLst>
            </a:pPr>
            <a:r>
              <a:rPr lang="es-ES" sz="1600" i="1" dirty="0">
                <a:effectLst/>
                <a:latin typeface="Aptos" panose="020B0004020202020204" pitchFamily="34" charset="0"/>
                <a:ea typeface="Times New Roman" panose="02020603050405020304" pitchFamily="18" charset="0"/>
                <a:cs typeface="Times New Roman" panose="02020603050405020304" pitchFamily="18" charset="0"/>
              </a:rPr>
              <a:t>       Protesorero            	Señor    	Luis José  ZABALA</a:t>
            </a:r>
            <a:endParaRPr lang="es-AR" sz="1600" dirty="0">
              <a:effectLst/>
              <a:latin typeface="Aptos" panose="020B0004020202020204" pitchFamily="34" charset="0"/>
              <a:ea typeface="Calibri" panose="020F0502020204030204" pitchFamily="34" charset="0"/>
              <a:cs typeface="Times New Roman" panose="02020603050405020304" pitchFamily="18" charset="0"/>
            </a:endParaRPr>
          </a:p>
          <a:p>
            <a:pPr>
              <a:spcAft>
                <a:spcPts val="800"/>
              </a:spcAft>
              <a:tabLst>
                <a:tab pos="270510" algn="l"/>
                <a:tab pos="2070735" algn="l"/>
                <a:tab pos="3150870" algn="l"/>
              </a:tabLst>
            </a:pPr>
            <a:r>
              <a:rPr lang="es-ES" sz="1600" i="1" dirty="0">
                <a:effectLst/>
                <a:latin typeface="Aptos" panose="020B0004020202020204" pitchFamily="34" charset="0"/>
                <a:ea typeface="Times New Roman" panose="02020603050405020304" pitchFamily="18" charset="0"/>
                <a:cs typeface="Times New Roman" panose="02020603050405020304" pitchFamily="18" charset="0"/>
              </a:rPr>
              <a:t>                                             Señora	Virginia Raquel GARCÍA </a:t>
            </a:r>
            <a:endParaRPr lang="es-AR" sz="1600" dirty="0">
              <a:effectLst/>
              <a:latin typeface="Aptos" panose="020B0004020202020204" pitchFamily="34" charset="0"/>
              <a:ea typeface="Calibri" panose="020F0502020204030204" pitchFamily="34" charset="0"/>
              <a:cs typeface="Times New Roman" panose="02020603050405020304" pitchFamily="18" charset="0"/>
            </a:endParaRPr>
          </a:p>
          <a:p>
            <a:pPr>
              <a:spcAft>
                <a:spcPts val="800"/>
              </a:spcAft>
              <a:tabLst>
                <a:tab pos="2070735" algn="l"/>
                <a:tab pos="3150870" algn="l"/>
              </a:tabLst>
            </a:pPr>
            <a:r>
              <a:rPr lang="es-ES" sz="1600" i="1" dirty="0">
                <a:effectLst/>
                <a:latin typeface="Aptos" panose="020B0004020202020204" pitchFamily="34" charset="0"/>
                <a:ea typeface="Times New Roman" panose="02020603050405020304" pitchFamily="18" charset="0"/>
                <a:cs typeface="Times New Roman" panose="02020603050405020304" pitchFamily="18" charset="0"/>
              </a:rPr>
              <a:t>	Señor	Carlos José CHOCO</a:t>
            </a:r>
            <a:endParaRPr lang="es-AR" sz="1600" dirty="0">
              <a:effectLst/>
              <a:latin typeface="Aptos" panose="020B0004020202020204" pitchFamily="34" charset="0"/>
              <a:ea typeface="Calibri" panose="020F0502020204030204" pitchFamily="34" charset="0"/>
              <a:cs typeface="Times New Roman" panose="02020603050405020304" pitchFamily="18" charset="0"/>
            </a:endParaRPr>
          </a:p>
          <a:p>
            <a:pPr>
              <a:spcAft>
                <a:spcPts val="800"/>
              </a:spcAft>
              <a:tabLst>
                <a:tab pos="2070735" algn="l"/>
                <a:tab pos="3150870" algn="l"/>
              </a:tabLst>
            </a:pPr>
            <a:r>
              <a:rPr lang="es-ES" sz="1600" i="1" dirty="0">
                <a:effectLst/>
                <a:latin typeface="Aptos" panose="020B0004020202020204" pitchFamily="34" charset="0"/>
                <a:ea typeface="Times New Roman" panose="02020603050405020304" pitchFamily="18" charset="0"/>
                <a:cs typeface="Times New Roman" panose="02020603050405020304" pitchFamily="18" charset="0"/>
              </a:rPr>
              <a:t>                                   	Señor   	Agustín Alejandro ROMAN</a:t>
            </a:r>
            <a:endParaRPr lang="es-AR" sz="1600" dirty="0">
              <a:effectLst/>
              <a:latin typeface="Aptos" panose="020B0004020202020204" pitchFamily="34" charset="0"/>
              <a:ea typeface="Calibri" panose="020F0502020204030204" pitchFamily="34" charset="0"/>
              <a:cs typeface="Times New Roman" panose="02020603050405020304" pitchFamily="18" charset="0"/>
            </a:endParaRPr>
          </a:p>
          <a:p>
            <a:pPr algn="ctr">
              <a:spcAft>
                <a:spcPts val="800"/>
              </a:spcAft>
            </a:pPr>
            <a:r>
              <a:rPr lang="es-ES" sz="800" i="1" dirty="0">
                <a:effectLst/>
                <a:latin typeface="Aptos" panose="020B0004020202020204" pitchFamily="34" charset="0"/>
                <a:ea typeface="Times New Roman" panose="02020603050405020304" pitchFamily="18" charset="0"/>
                <a:cs typeface="Times New Roman" panose="02020603050405020304" pitchFamily="18" charset="0"/>
              </a:rPr>
              <a:t> </a:t>
            </a:r>
            <a:r>
              <a:rPr lang="es-ES" b="1" i="1" u="sng" dirty="0">
                <a:latin typeface="Aptos" panose="020B0004020202020204" pitchFamily="34" charset="0"/>
                <a:cs typeface="Times New Roman" panose="02020603050405020304" pitchFamily="18" charset="0"/>
              </a:rPr>
              <a:t>CONSEJEROS SUPLENTES</a:t>
            </a:r>
            <a:endParaRPr lang="es-AR" b="1" i="1" u="sng" dirty="0">
              <a:latin typeface="Aptos" panose="020B0004020202020204" pitchFamily="34" charset="0"/>
              <a:cs typeface="Times New Roman" panose="02020603050405020304" pitchFamily="18" charset="0"/>
            </a:endParaRPr>
          </a:p>
          <a:p>
            <a:pPr>
              <a:spcAft>
                <a:spcPts val="800"/>
              </a:spcAft>
              <a:tabLst>
                <a:tab pos="270510" algn="l"/>
                <a:tab pos="2070735" algn="l"/>
                <a:tab pos="3150870" algn="l"/>
              </a:tabLst>
            </a:pPr>
            <a:r>
              <a:rPr lang="es-ES" sz="2400" i="1" dirty="0">
                <a:effectLst/>
                <a:latin typeface="Aptos" panose="020B0004020202020204" pitchFamily="34" charset="0"/>
                <a:ea typeface="Times New Roman" panose="02020603050405020304" pitchFamily="18" charset="0"/>
                <a:cs typeface="Times New Roman" panose="02020603050405020304" pitchFamily="18" charset="0"/>
              </a:rPr>
              <a:t>   		</a:t>
            </a:r>
            <a:r>
              <a:rPr lang="es-ES" sz="1600" i="1" dirty="0">
                <a:latin typeface="Aptos" panose="020B0004020202020204" pitchFamily="34" charset="0"/>
                <a:cs typeface="Times New Roman" panose="02020603050405020304" pitchFamily="18" charset="0"/>
              </a:rPr>
              <a:t>Señora	Elena Ester VELAZQUEZ </a:t>
            </a:r>
            <a:endParaRPr lang="es-AR" sz="1600" i="1" dirty="0">
              <a:latin typeface="Aptos" panose="020B0004020202020204" pitchFamily="34" charset="0"/>
              <a:cs typeface="Times New Roman" panose="02020603050405020304" pitchFamily="18" charset="0"/>
            </a:endParaRPr>
          </a:p>
          <a:p>
            <a:pPr>
              <a:spcAft>
                <a:spcPts val="800"/>
              </a:spcAft>
              <a:tabLst>
                <a:tab pos="270510" algn="l"/>
                <a:tab pos="2070735" algn="l"/>
                <a:tab pos="3150870" algn="l"/>
              </a:tabLst>
            </a:pPr>
            <a:r>
              <a:rPr lang="es-ES" sz="1600" i="1" dirty="0">
                <a:latin typeface="Aptos" panose="020B0004020202020204" pitchFamily="34" charset="0"/>
                <a:cs typeface="Times New Roman" panose="02020603050405020304" pitchFamily="18" charset="0"/>
              </a:rPr>
              <a:t>		Señora	Adriana Marcela TURRIÓN</a:t>
            </a:r>
            <a:endParaRPr lang="es-AR" sz="1600" i="1" dirty="0">
              <a:latin typeface="Aptos" panose="020B0004020202020204" pitchFamily="34" charset="0"/>
              <a:cs typeface="Times New Roman" panose="02020603050405020304" pitchFamily="18" charset="0"/>
            </a:endParaRPr>
          </a:p>
          <a:p>
            <a:pPr>
              <a:spcAft>
                <a:spcPts val="800"/>
              </a:spcAft>
              <a:tabLst>
                <a:tab pos="270510" algn="l"/>
                <a:tab pos="2070735" algn="l"/>
                <a:tab pos="3150870" algn="l"/>
              </a:tabLst>
            </a:pPr>
            <a:r>
              <a:rPr lang="es-ES" sz="1600" i="1" dirty="0">
                <a:latin typeface="Aptos" panose="020B0004020202020204" pitchFamily="34" charset="0"/>
                <a:cs typeface="Times New Roman" panose="02020603050405020304" pitchFamily="18" charset="0"/>
              </a:rPr>
              <a:t>		Señor	Franco Gabriel CRESPO</a:t>
            </a:r>
          </a:p>
          <a:p>
            <a:pPr algn="ctr">
              <a:lnSpc>
                <a:spcPct val="107000"/>
              </a:lnSpc>
              <a:spcAft>
                <a:spcPts val="800"/>
              </a:spcAft>
              <a:tabLst>
                <a:tab pos="180340" algn="l"/>
                <a:tab pos="2070735" algn="l"/>
                <a:tab pos="3150870" algn="l"/>
              </a:tabLst>
            </a:pPr>
            <a:r>
              <a:rPr lang="es-ES" b="1" i="1" u="sng" dirty="0">
                <a:latin typeface="Aptos" panose="020B0004020202020204" pitchFamily="34" charset="0"/>
                <a:cs typeface="Times New Roman" panose="02020603050405020304" pitchFamily="18" charset="0"/>
              </a:rPr>
              <a:t>SINDICATURA 2024 – 2025</a:t>
            </a:r>
            <a:r>
              <a:rPr lang="es-ES" sz="1800" i="1" dirty="0">
                <a:effectLst/>
                <a:latin typeface="Arial Black" panose="020B0A04020102020204" pitchFamily="34" charset="0"/>
                <a:ea typeface="Times New Roman" panose="02020603050405020304" pitchFamily="18" charset="0"/>
                <a:cs typeface="Times New Roman" panose="02020603050405020304" pitchFamily="18" charset="0"/>
              </a:rPr>
              <a:t> </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270510" algn="l"/>
                <a:tab pos="2070735" algn="l"/>
                <a:tab pos="3150870" algn="l"/>
              </a:tabLst>
            </a:pPr>
            <a:r>
              <a:rPr lang="es-ES" sz="1600" i="1" dirty="0">
                <a:latin typeface="Aptos" panose="020B0004020202020204" pitchFamily="34" charset="0"/>
                <a:cs typeface="Times New Roman" panose="02020603050405020304" pitchFamily="18" charset="0"/>
              </a:rPr>
              <a:t>        Síndico Titular 	Señor  	José Horacio CHIAUZZI</a:t>
            </a:r>
            <a:endParaRPr lang="es-AR" sz="1600" i="1" dirty="0">
              <a:latin typeface="Aptos" panose="020B0004020202020204" pitchFamily="34" charset="0"/>
              <a:cs typeface="Times New Roman" panose="02020603050405020304" pitchFamily="18" charset="0"/>
            </a:endParaRPr>
          </a:p>
          <a:p>
            <a:pPr>
              <a:lnSpc>
                <a:spcPct val="107000"/>
              </a:lnSpc>
              <a:spcAft>
                <a:spcPts val="800"/>
              </a:spcAft>
              <a:tabLst>
                <a:tab pos="270510" algn="l"/>
                <a:tab pos="2070735" algn="l"/>
                <a:tab pos="3150870" algn="l"/>
              </a:tabLst>
            </a:pPr>
            <a:r>
              <a:rPr lang="es-ES" sz="1600" i="1" dirty="0">
                <a:latin typeface="Aptos" panose="020B0004020202020204" pitchFamily="34" charset="0"/>
                <a:cs typeface="Times New Roman" panose="02020603050405020304" pitchFamily="18" charset="0"/>
              </a:rPr>
              <a:t>        Síndico Suplente 	Señor   	Gerardo Martín MANGIATERRA</a:t>
            </a:r>
            <a:endParaRPr lang="es-AR" sz="1600" i="1" dirty="0">
              <a:latin typeface="Aptos" panose="020B0004020202020204" pitchFamily="34" charset="0"/>
              <a:cs typeface="Times New Roman" panose="02020603050405020304" pitchFamily="18" charset="0"/>
            </a:endParaRPr>
          </a:p>
          <a:p>
            <a:pPr>
              <a:lnSpc>
                <a:spcPct val="150000"/>
              </a:lnSpc>
              <a:spcAft>
                <a:spcPts val="800"/>
              </a:spcAft>
              <a:tabLst>
                <a:tab pos="270510" algn="l"/>
                <a:tab pos="2070735" algn="l"/>
                <a:tab pos="3150870" algn="l"/>
              </a:tabLst>
            </a:pPr>
            <a:r>
              <a:rPr lang="es-ES" sz="1600" i="1" dirty="0">
                <a:latin typeface="Aptos" panose="020B0004020202020204" pitchFamily="34" charset="0"/>
                <a:cs typeface="Times New Roman" panose="02020603050405020304" pitchFamily="18" charset="0"/>
              </a:rPr>
              <a:t> </a:t>
            </a:r>
            <a:endParaRPr lang="es-AR" sz="1600" i="1" dirty="0">
              <a:latin typeface="Aptos" panose="020B0004020202020204" pitchFamily="34" charset="0"/>
              <a:cs typeface="Times New Roman" panose="02020603050405020304" pitchFamily="18" charset="0"/>
            </a:endParaRPr>
          </a:p>
          <a:p>
            <a:pPr>
              <a:spcAft>
                <a:spcPts val="800"/>
              </a:spcAft>
              <a:tabLst>
                <a:tab pos="270510" algn="l"/>
                <a:tab pos="2070735" algn="l"/>
                <a:tab pos="3150870" algn="l"/>
              </a:tabLst>
            </a:pPr>
            <a:r>
              <a:rPr lang="es-ES" sz="1600" i="1" dirty="0">
                <a:latin typeface="Aptos" panose="020B0004020202020204" pitchFamily="34" charset="0"/>
                <a:cs typeface="Times New Roman" panose="02020603050405020304" pitchFamily="18" charset="0"/>
              </a:rPr>
              <a:t> </a:t>
            </a:r>
            <a:endParaRPr lang="es-AR" sz="1600" i="1" dirty="0">
              <a:latin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11451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DE5F520E-AA20-57ED-747A-00ABFC4698D3}"/>
              </a:ext>
            </a:extLst>
          </p:cNvPr>
          <p:cNvSpPr txBox="1"/>
          <p:nvPr/>
        </p:nvSpPr>
        <p:spPr>
          <a:xfrm>
            <a:off x="228600" y="0"/>
            <a:ext cx="11963400" cy="463075"/>
          </a:xfrm>
          <a:prstGeom prst="rect">
            <a:avLst/>
          </a:prstGeom>
          <a:solidFill>
            <a:schemeClr val="accent2">
              <a:lumMod val="60000"/>
              <a:lumOff val="40000"/>
            </a:schemeClr>
          </a:solidFill>
        </p:spPr>
        <p:txBody>
          <a:bodyPr wrap="square">
            <a:spAutoFit/>
          </a:bodyPr>
          <a:lstStyle/>
          <a:p>
            <a:pPr algn="ctr">
              <a:lnSpc>
                <a:spcPct val="150000"/>
              </a:lnSpc>
              <a:spcAft>
                <a:spcPts val="800"/>
              </a:spcAft>
            </a:pPr>
            <a:r>
              <a:rPr lang="es-ES" sz="1800" b="1">
                <a:effectLst/>
                <a:latin typeface="Arial" panose="020B0604020202020204" pitchFamily="34" charset="0"/>
                <a:ea typeface="Calibri" panose="020F0502020204030204" pitchFamily="34" charset="0"/>
                <a:cs typeface="Times New Roman" panose="02020603050405020304" pitchFamily="18" charset="0"/>
              </a:rPr>
              <a:t>Estructura Funcional: Personal</a:t>
            </a:r>
            <a:endParaRPr lang="es-AR"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xmlns="" id="{B09D0F46-96EB-A3FD-A975-2085951D597F}"/>
              </a:ext>
            </a:extLst>
          </p:cNvPr>
          <p:cNvSpPr txBox="1"/>
          <p:nvPr/>
        </p:nvSpPr>
        <p:spPr>
          <a:xfrm>
            <a:off x="25400" y="467885"/>
            <a:ext cx="12369800" cy="338554"/>
          </a:xfrm>
          <a:prstGeom prst="rect">
            <a:avLst/>
          </a:prstGeom>
          <a:noFill/>
        </p:spPr>
        <p:txBody>
          <a:bodyPr wrap="square">
            <a:spAutoFit/>
          </a:bodyPr>
          <a:lstStyle/>
          <a:p>
            <a:pPr>
              <a:spcAft>
                <a:spcPts val="800"/>
              </a:spcAft>
              <a:tabLst>
                <a:tab pos="270510" algn="l"/>
                <a:tab pos="2070735" algn="l"/>
                <a:tab pos="3150870" algn="l"/>
              </a:tabLst>
            </a:pPr>
            <a:r>
              <a:rPr lang="es-ES" sz="1600" i="1" dirty="0">
                <a:latin typeface="Aptos" panose="020B0004020202020204" pitchFamily="34" charset="0"/>
                <a:cs typeface="Times New Roman" panose="02020603050405020304" pitchFamily="18" charset="0"/>
              </a:rPr>
              <a:t> </a:t>
            </a:r>
            <a:endParaRPr lang="es-AR" sz="1600" i="1" dirty="0">
              <a:latin typeface="Aptos" panose="020B0004020202020204" pitchFamily="34" charset="0"/>
              <a:cs typeface="Times New Roman" panose="02020603050405020304" pitchFamily="18" charset="0"/>
            </a:endParaRPr>
          </a:p>
        </p:txBody>
      </p:sp>
      <p:graphicFrame>
        <p:nvGraphicFramePr>
          <p:cNvPr id="4" name="Tabla 3">
            <a:extLst>
              <a:ext uri="{FF2B5EF4-FFF2-40B4-BE49-F238E27FC236}">
                <a16:creationId xmlns:a16="http://schemas.microsoft.com/office/drawing/2014/main" xmlns="" id="{501F0009-3CD8-1DFA-B63F-CEA57D2B869A}"/>
              </a:ext>
            </a:extLst>
          </p:cNvPr>
          <p:cNvGraphicFramePr>
            <a:graphicFrameLocks noGrp="1"/>
          </p:cNvGraphicFramePr>
          <p:nvPr>
            <p:extLst>
              <p:ext uri="{D42A27DB-BD31-4B8C-83A1-F6EECF244321}">
                <p14:modId xmlns:p14="http://schemas.microsoft.com/office/powerpoint/2010/main" val="2135540685"/>
              </p:ext>
            </p:extLst>
          </p:nvPr>
        </p:nvGraphicFramePr>
        <p:xfrm>
          <a:off x="1968500" y="1493359"/>
          <a:ext cx="3644900" cy="5222240"/>
        </p:xfrm>
        <a:graphic>
          <a:graphicData uri="http://schemas.openxmlformats.org/drawingml/2006/table">
            <a:tbl>
              <a:tblPr firstCol="1" bandRow="1">
                <a:effectLst>
                  <a:outerShdw blurRad="50800" dist="38100" dir="5400000" algn="t" rotWithShape="0">
                    <a:prstClr val="black">
                      <a:alpha val="40000"/>
                    </a:prstClr>
                  </a:outerShdw>
                </a:effectLst>
                <a:tableStyleId>{5C22544A-7EE6-4342-B048-85BDC9FD1C3A}</a:tableStyleId>
              </a:tblPr>
              <a:tblGrid>
                <a:gridCol w="3644900">
                  <a:extLst>
                    <a:ext uri="{9D8B030D-6E8A-4147-A177-3AD203B41FA5}">
                      <a16:colId xmlns:a16="http://schemas.microsoft.com/office/drawing/2014/main" xmlns="" val="553199666"/>
                    </a:ext>
                  </a:extLst>
                </a:gridCol>
              </a:tblGrid>
              <a:tr h="327042">
                <a:tc>
                  <a:txBody>
                    <a:bodyPr/>
                    <a:lstStyle/>
                    <a:p>
                      <a:pPr algn="l">
                        <a:lnSpc>
                          <a:spcPct val="150000"/>
                        </a:lnSpc>
                        <a:spcAft>
                          <a:spcPts val="800"/>
                        </a:spcAft>
                      </a:pPr>
                      <a:r>
                        <a:rPr lang="es-AR" sz="1600" dirty="0">
                          <a:effectLst/>
                          <a:latin typeface="Aptos" panose="020B0004020202020204" pitchFamily="34" charset="0"/>
                        </a:rPr>
                        <a:t>Agustín Arguello</a:t>
                      </a:r>
                      <a:endParaRPr lang="es-AR" sz="1600" dirty="0">
                        <a:effectLst/>
                        <a:latin typeface="Aptos" panose="020B0004020202020204" pitchFamily="34" charset="0"/>
                        <a:ea typeface="Calibri" panose="020F0502020204030204" pitchFamily="34" charset="0"/>
                        <a:cs typeface="Times New Roman" panose="02020603050405020304" pitchFamily="18" charset="0"/>
                      </a:endParaRPr>
                    </a:p>
                  </a:txBody>
                  <a:tcPr marL="36679" marR="36679" marT="0" marB="0" anchor="b"/>
                </a:tc>
                <a:extLst>
                  <a:ext uri="{0D108BD9-81ED-4DB2-BD59-A6C34878D82A}">
                    <a16:rowId xmlns:a16="http://schemas.microsoft.com/office/drawing/2014/main" xmlns="" val="122528690"/>
                  </a:ext>
                </a:extLst>
              </a:tr>
              <a:tr h="327042">
                <a:tc>
                  <a:txBody>
                    <a:bodyPr/>
                    <a:lstStyle/>
                    <a:p>
                      <a:pPr algn="l">
                        <a:lnSpc>
                          <a:spcPct val="150000"/>
                        </a:lnSpc>
                        <a:spcAft>
                          <a:spcPts val="800"/>
                        </a:spcAft>
                      </a:pPr>
                      <a:r>
                        <a:rPr lang="es-AR" sz="1600" dirty="0">
                          <a:effectLst/>
                          <a:latin typeface="Aptos" panose="020B0004020202020204" pitchFamily="34" charset="0"/>
                        </a:rPr>
                        <a:t>Agustín Pérez</a:t>
                      </a:r>
                      <a:endParaRPr lang="es-AR" sz="1600" dirty="0">
                        <a:effectLst/>
                        <a:latin typeface="Aptos" panose="020B0004020202020204" pitchFamily="34" charset="0"/>
                        <a:ea typeface="Calibri" panose="020F0502020204030204" pitchFamily="34" charset="0"/>
                        <a:cs typeface="Times New Roman" panose="02020603050405020304" pitchFamily="18" charset="0"/>
                      </a:endParaRPr>
                    </a:p>
                  </a:txBody>
                  <a:tcPr marL="36679" marR="36679" marT="0" marB="0" anchor="b"/>
                </a:tc>
                <a:extLst>
                  <a:ext uri="{0D108BD9-81ED-4DB2-BD59-A6C34878D82A}">
                    <a16:rowId xmlns:a16="http://schemas.microsoft.com/office/drawing/2014/main" xmlns="" val="4256102758"/>
                  </a:ext>
                </a:extLst>
              </a:tr>
              <a:tr h="327042">
                <a:tc>
                  <a:txBody>
                    <a:bodyPr/>
                    <a:lstStyle/>
                    <a:p>
                      <a:pPr algn="l">
                        <a:lnSpc>
                          <a:spcPct val="150000"/>
                        </a:lnSpc>
                        <a:spcAft>
                          <a:spcPts val="800"/>
                        </a:spcAft>
                      </a:pPr>
                      <a:r>
                        <a:rPr lang="es-AR" sz="1600" dirty="0">
                          <a:effectLst/>
                          <a:latin typeface="Aptos" panose="020B0004020202020204" pitchFamily="34" charset="0"/>
                        </a:rPr>
                        <a:t>Alejandro Sequeira</a:t>
                      </a:r>
                      <a:endParaRPr lang="es-AR" sz="1600" dirty="0">
                        <a:effectLst/>
                        <a:latin typeface="Aptos" panose="020B0004020202020204" pitchFamily="34" charset="0"/>
                        <a:ea typeface="Calibri" panose="020F0502020204030204" pitchFamily="34" charset="0"/>
                        <a:cs typeface="Times New Roman" panose="02020603050405020304" pitchFamily="18" charset="0"/>
                      </a:endParaRPr>
                    </a:p>
                  </a:txBody>
                  <a:tcPr marL="36679" marR="36679" marT="0" marB="0" anchor="b"/>
                </a:tc>
                <a:extLst>
                  <a:ext uri="{0D108BD9-81ED-4DB2-BD59-A6C34878D82A}">
                    <a16:rowId xmlns:a16="http://schemas.microsoft.com/office/drawing/2014/main" xmlns="" val="3030653625"/>
                  </a:ext>
                </a:extLst>
              </a:tr>
              <a:tr h="327042">
                <a:tc>
                  <a:txBody>
                    <a:bodyPr/>
                    <a:lstStyle/>
                    <a:p>
                      <a:pPr algn="l">
                        <a:lnSpc>
                          <a:spcPct val="150000"/>
                        </a:lnSpc>
                        <a:spcAft>
                          <a:spcPts val="800"/>
                        </a:spcAft>
                      </a:pPr>
                      <a:r>
                        <a:rPr lang="es-AR" sz="1600" dirty="0">
                          <a:effectLst/>
                          <a:latin typeface="Aptos" panose="020B0004020202020204" pitchFamily="34" charset="0"/>
                        </a:rPr>
                        <a:t>Belén Arce</a:t>
                      </a:r>
                      <a:endParaRPr lang="es-AR" sz="1600" dirty="0">
                        <a:effectLst/>
                        <a:latin typeface="Aptos" panose="020B0004020202020204" pitchFamily="34" charset="0"/>
                        <a:ea typeface="Calibri" panose="020F0502020204030204" pitchFamily="34" charset="0"/>
                        <a:cs typeface="Times New Roman" panose="02020603050405020304" pitchFamily="18" charset="0"/>
                      </a:endParaRPr>
                    </a:p>
                  </a:txBody>
                  <a:tcPr marL="36679" marR="36679" marT="0" marB="0" anchor="b"/>
                </a:tc>
                <a:extLst>
                  <a:ext uri="{0D108BD9-81ED-4DB2-BD59-A6C34878D82A}">
                    <a16:rowId xmlns:a16="http://schemas.microsoft.com/office/drawing/2014/main" xmlns="" val="3933120117"/>
                  </a:ext>
                </a:extLst>
              </a:tr>
              <a:tr h="327042">
                <a:tc>
                  <a:txBody>
                    <a:bodyPr/>
                    <a:lstStyle/>
                    <a:p>
                      <a:pPr algn="l">
                        <a:lnSpc>
                          <a:spcPct val="150000"/>
                        </a:lnSpc>
                        <a:spcAft>
                          <a:spcPts val="800"/>
                        </a:spcAft>
                      </a:pPr>
                      <a:r>
                        <a:rPr lang="es-AR" sz="1600" dirty="0">
                          <a:effectLst/>
                          <a:latin typeface="Aptos" panose="020B0004020202020204" pitchFamily="34" charset="0"/>
                        </a:rPr>
                        <a:t>Carlos A. Almirón</a:t>
                      </a:r>
                      <a:endParaRPr lang="es-AR" sz="1600" dirty="0">
                        <a:effectLst/>
                        <a:latin typeface="Aptos" panose="020B0004020202020204" pitchFamily="34" charset="0"/>
                        <a:ea typeface="Calibri" panose="020F0502020204030204" pitchFamily="34" charset="0"/>
                        <a:cs typeface="Times New Roman" panose="02020603050405020304" pitchFamily="18" charset="0"/>
                      </a:endParaRPr>
                    </a:p>
                  </a:txBody>
                  <a:tcPr marL="36679" marR="36679" marT="0" marB="0" anchor="b"/>
                </a:tc>
                <a:extLst>
                  <a:ext uri="{0D108BD9-81ED-4DB2-BD59-A6C34878D82A}">
                    <a16:rowId xmlns:a16="http://schemas.microsoft.com/office/drawing/2014/main" xmlns="" val="1684405241"/>
                  </a:ext>
                </a:extLst>
              </a:tr>
              <a:tr h="327042">
                <a:tc>
                  <a:txBody>
                    <a:bodyPr/>
                    <a:lstStyle/>
                    <a:p>
                      <a:pPr algn="l">
                        <a:lnSpc>
                          <a:spcPct val="150000"/>
                        </a:lnSpc>
                        <a:spcAft>
                          <a:spcPts val="800"/>
                        </a:spcAft>
                      </a:pPr>
                      <a:r>
                        <a:rPr lang="es-AR" sz="1600" dirty="0">
                          <a:effectLst/>
                          <a:latin typeface="Aptos" panose="020B0004020202020204" pitchFamily="34" charset="0"/>
                        </a:rPr>
                        <a:t>Carlos J. Gómez</a:t>
                      </a:r>
                      <a:endParaRPr lang="es-AR" sz="1600" dirty="0">
                        <a:effectLst/>
                        <a:latin typeface="Aptos" panose="020B0004020202020204" pitchFamily="34" charset="0"/>
                        <a:ea typeface="Calibri" panose="020F0502020204030204" pitchFamily="34" charset="0"/>
                        <a:cs typeface="Times New Roman" panose="02020603050405020304" pitchFamily="18" charset="0"/>
                      </a:endParaRPr>
                    </a:p>
                  </a:txBody>
                  <a:tcPr marL="36679" marR="36679" marT="0" marB="0" anchor="b"/>
                </a:tc>
                <a:extLst>
                  <a:ext uri="{0D108BD9-81ED-4DB2-BD59-A6C34878D82A}">
                    <a16:rowId xmlns:a16="http://schemas.microsoft.com/office/drawing/2014/main" xmlns="" val="1179177520"/>
                  </a:ext>
                </a:extLst>
              </a:tr>
              <a:tr h="327042">
                <a:tc>
                  <a:txBody>
                    <a:bodyPr/>
                    <a:lstStyle/>
                    <a:p>
                      <a:pPr algn="l">
                        <a:lnSpc>
                          <a:spcPct val="150000"/>
                        </a:lnSpc>
                        <a:spcAft>
                          <a:spcPts val="800"/>
                        </a:spcAft>
                      </a:pPr>
                      <a:r>
                        <a:rPr lang="es-AR" sz="1600">
                          <a:effectLst/>
                          <a:latin typeface="Aptos" panose="020B0004020202020204" pitchFamily="34" charset="0"/>
                        </a:rPr>
                        <a:t>Carlos J. Ponce</a:t>
                      </a:r>
                      <a:endParaRPr lang="es-AR" sz="1600">
                        <a:effectLst/>
                        <a:latin typeface="Aptos" panose="020B0004020202020204" pitchFamily="34" charset="0"/>
                        <a:ea typeface="Calibri" panose="020F0502020204030204" pitchFamily="34" charset="0"/>
                        <a:cs typeface="Times New Roman" panose="02020603050405020304" pitchFamily="18" charset="0"/>
                      </a:endParaRPr>
                    </a:p>
                  </a:txBody>
                  <a:tcPr marL="36679" marR="36679" marT="0" marB="0" anchor="b"/>
                </a:tc>
                <a:extLst>
                  <a:ext uri="{0D108BD9-81ED-4DB2-BD59-A6C34878D82A}">
                    <a16:rowId xmlns:a16="http://schemas.microsoft.com/office/drawing/2014/main" xmlns="" val="3593817345"/>
                  </a:ext>
                </a:extLst>
              </a:tr>
              <a:tr h="327042">
                <a:tc>
                  <a:txBody>
                    <a:bodyPr/>
                    <a:lstStyle/>
                    <a:p>
                      <a:pPr algn="l">
                        <a:lnSpc>
                          <a:spcPct val="150000"/>
                        </a:lnSpc>
                        <a:spcAft>
                          <a:spcPts val="800"/>
                        </a:spcAft>
                      </a:pPr>
                      <a:r>
                        <a:rPr lang="es-AR" sz="1600" dirty="0">
                          <a:effectLst/>
                          <a:latin typeface="Aptos" panose="020B0004020202020204" pitchFamily="34" charset="0"/>
                        </a:rPr>
                        <a:t>Claudia V. Puente</a:t>
                      </a:r>
                      <a:endParaRPr lang="es-AR" sz="1600" dirty="0">
                        <a:effectLst/>
                        <a:latin typeface="Aptos" panose="020B0004020202020204" pitchFamily="34" charset="0"/>
                        <a:ea typeface="Calibri" panose="020F0502020204030204" pitchFamily="34" charset="0"/>
                        <a:cs typeface="Times New Roman" panose="02020603050405020304" pitchFamily="18" charset="0"/>
                      </a:endParaRPr>
                    </a:p>
                  </a:txBody>
                  <a:tcPr marL="36679" marR="36679" marT="0" marB="0" anchor="b"/>
                </a:tc>
                <a:extLst>
                  <a:ext uri="{0D108BD9-81ED-4DB2-BD59-A6C34878D82A}">
                    <a16:rowId xmlns:a16="http://schemas.microsoft.com/office/drawing/2014/main" xmlns="" val="1208847690"/>
                  </a:ext>
                </a:extLst>
              </a:tr>
              <a:tr h="327042">
                <a:tc>
                  <a:txBody>
                    <a:bodyPr/>
                    <a:lstStyle/>
                    <a:p>
                      <a:pPr algn="l">
                        <a:lnSpc>
                          <a:spcPct val="150000"/>
                        </a:lnSpc>
                        <a:spcAft>
                          <a:spcPts val="800"/>
                        </a:spcAft>
                      </a:pPr>
                      <a:r>
                        <a:rPr lang="es-AR" sz="1600" dirty="0">
                          <a:effectLst/>
                          <a:latin typeface="Aptos" panose="020B0004020202020204" pitchFamily="34" charset="0"/>
                        </a:rPr>
                        <a:t>Dante Valentín Álvarez</a:t>
                      </a:r>
                      <a:endParaRPr lang="es-AR" sz="1600" dirty="0">
                        <a:effectLst/>
                        <a:latin typeface="Aptos" panose="020B0004020202020204" pitchFamily="34" charset="0"/>
                        <a:ea typeface="Calibri" panose="020F0502020204030204" pitchFamily="34" charset="0"/>
                        <a:cs typeface="Times New Roman" panose="02020603050405020304" pitchFamily="18" charset="0"/>
                      </a:endParaRPr>
                    </a:p>
                  </a:txBody>
                  <a:tcPr marL="36679" marR="36679" marT="0" marB="0" anchor="b"/>
                </a:tc>
                <a:extLst>
                  <a:ext uri="{0D108BD9-81ED-4DB2-BD59-A6C34878D82A}">
                    <a16:rowId xmlns:a16="http://schemas.microsoft.com/office/drawing/2014/main" xmlns="" val="1251138983"/>
                  </a:ext>
                </a:extLst>
              </a:tr>
              <a:tr h="327042">
                <a:tc>
                  <a:txBody>
                    <a:bodyPr/>
                    <a:lstStyle/>
                    <a:p>
                      <a:pPr algn="l">
                        <a:lnSpc>
                          <a:spcPct val="150000"/>
                        </a:lnSpc>
                        <a:spcAft>
                          <a:spcPts val="800"/>
                        </a:spcAft>
                      </a:pPr>
                      <a:r>
                        <a:rPr lang="es-AR" sz="1600" dirty="0">
                          <a:effectLst/>
                          <a:latin typeface="Aptos" panose="020B0004020202020204" pitchFamily="34" charset="0"/>
                        </a:rPr>
                        <a:t>David </a:t>
                      </a:r>
                      <a:r>
                        <a:rPr lang="es-AR" sz="1600" dirty="0" err="1">
                          <a:effectLst/>
                          <a:latin typeface="Aptos" panose="020B0004020202020204" pitchFamily="34" charset="0"/>
                        </a:rPr>
                        <a:t>Fernandez</a:t>
                      </a:r>
                      <a:endParaRPr lang="es-AR" sz="1600" dirty="0">
                        <a:effectLst/>
                        <a:latin typeface="Aptos" panose="020B0004020202020204" pitchFamily="34" charset="0"/>
                        <a:ea typeface="Calibri" panose="020F0502020204030204" pitchFamily="34" charset="0"/>
                        <a:cs typeface="Times New Roman" panose="02020603050405020304" pitchFamily="18" charset="0"/>
                      </a:endParaRPr>
                    </a:p>
                  </a:txBody>
                  <a:tcPr marL="36679" marR="36679" marT="0" marB="0" anchor="b"/>
                </a:tc>
                <a:extLst>
                  <a:ext uri="{0D108BD9-81ED-4DB2-BD59-A6C34878D82A}">
                    <a16:rowId xmlns:a16="http://schemas.microsoft.com/office/drawing/2014/main" xmlns="" val="1617517454"/>
                  </a:ext>
                </a:extLst>
              </a:tr>
              <a:tr h="327042">
                <a:tc>
                  <a:txBody>
                    <a:bodyPr/>
                    <a:lstStyle/>
                    <a:p>
                      <a:pPr algn="l">
                        <a:lnSpc>
                          <a:spcPct val="150000"/>
                        </a:lnSpc>
                        <a:spcAft>
                          <a:spcPts val="800"/>
                        </a:spcAft>
                      </a:pPr>
                      <a:r>
                        <a:rPr lang="es-AR" sz="1600" dirty="0">
                          <a:effectLst/>
                          <a:latin typeface="Aptos" panose="020B0004020202020204" pitchFamily="34" charset="0"/>
                        </a:rPr>
                        <a:t>Emiliano </a:t>
                      </a:r>
                      <a:r>
                        <a:rPr lang="es-AR" sz="1600" dirty="0" err="1">
                          <a:effectLst/>
                          <a:latin typeface="Aptos" panose="020B0004020202020204" pitchFamily="34" charset="0"/>
                        </a:rPr>
                        <a:t>Bottoni</a:t>
                      </a:r>
                      <a:endParaRPr lang="es-AR" sz="1600" dirty="0">
                        <a:effectLst/>
                        <a:latin typeface="Aptos" panose="020B0004020202020204" pitchFamily="34" charset="0"/>
                        <a:ea typeface="Calibri" panose="020F0502020204030204" pitchFamily="34" charset="0"/>
                        <a:cs typeface="Times New Roman" panose="02020603050405020304" pitchFamily="18" charset="0"/>
                      </a:endParaRPr>
                    </a:p>
                  </a:txBody>
                  <a:tcPr marL="36679" marR="36679" marT="0" marB="0" anchor="b"/>
                </a:tc>
                <a:extLst>
                  <a:ext uri="{0D108BD9-81ED-4DB2-BD59-A6C34878D82A}">
                    <a16:rowId xmlns:a16="http://schemas.microsoft.com/office/drawing/2014/main" xmlns="" val="3758991397"/>
                  </a:ext>
                </a:extLst>
              </a:tr>
              <a:tr h="806015">
                <a:tc>
                  <a:txBody>
                    <a:bodyPr/>
                    <a:lstStyle/>
                    <a:p>
                      <a:pPr marL="0" algn="l" defTabSz="457200" rtl="0" eaLnBrk="1" latinLnBrk="0" hangingPunct="1">
                        <a:lnSpc>
                          <a:spcPct val="150000"/>
                        </a:lnSpc>
                        <a:spcAft>
                          <a:spcPts val="800"/>
                        </a:spcAft>
                      </a:pPr>
                      <a:r>
                        <a:rPr lang="es-AR" sz="1600" b="1" kern="1200" dirty="0">
                          <a:solidFill>
                            <a:schemeClr val="lt1"/>
                          </a:solidFill>
                          <a:effectLst/>
                          <a:latin typeface="Aptos" panose="020B0004020202020204" pitchFamily="34" charset="0"/>
                          <a:ea typeface="+mn-ea"/>
                          <a:cs typeface="+mn-cs"/>
                        </a:rPr>
                        <a:t>Gustavo F. Mosca</a:t>
                      </a:r>
                    </a:p>
                    <a:p>
                      <a:pPr marL="0" algn="l" defTabSz="457200" rtl="0" eaLnBrk="1" latinLnBrk="0" hangingPunct="1">
                        <a:lnSpc>
                          <a:spcPct val="150000"/>
                        </a:lnSpc>
                        <a:spcAft>
                          <a:spcPts val="800"/>
                        </a:spcAft>
                      </a:pPr>
                      <a:r>
                        <a:rPr lang="es-AR" sz="1600" b="1" kern="1200" dirty="0">
                          <a:solidFill>
                            <a:schemeClr val="lt1"/>
                          </a:solidFill>
                          <a:effectLst/>
                          <a:latin typeface="Aptos" panose="020B0004020202020204" pitchFamily="34" charset="0"/>
                          <a:ea typeface="+mn-ea"/>
                          <a:cs typeface="+mn-cs"/>
                        </a:rPr>
                        <a:t>Gustavo J. Miranda</a:t>
                      </a:r>
                    </a:p>
                  </a:txBody>
                  <a:tcPr marL="36679" marR="36679" marT="0" marB="0" anchor="b"/>
                </a:tc>
                <a:extLst>
                  <a:ext uri="{0D108BD9-81ED-4DB2-BD59-A6C34878D82A}">
                    <a16:rowId xmlns:a16="http://schemas.microsoft.com/office/drawing/2014/main" xmlns="" val="1089169924"/>
                  </a:ext>
                </a:extLst>
              </a:tr>
              <a:tr h="327042">
                <a:tc>
                  <a:txBody>
                    <a:bodyPr/>
                    <a:lstStyle/>
                    <a:p>
                      <a:pPr algn="l">
                        <a:lnSpc>
                          <a:spcPct val="150000"/>
                        </a:lnSpc>
                        <a:spcAft>
                          <a:spcPts val="800"/>
                        </a:spcAft>
                      </a:pPr>
                      <a:r>
                        <a:rPr lang="es-AR" sz="1600" dirty="0">
                          <a:effectLst/>
                          <a:latin typeface="Aptos" panose="020B0004020202020204" pitchFamily="34" charset="0"/>
                        </a:rPr>
                        <a:t>José Luis Balmaceda </a:t>
                      </a:r>
                      <a:endParaRPr lang="es-AR" sz="1600" dirty="0">
                        <a:effectLst/>
                        <a:latin typeface="Aptos" panose="020B0004020202020204" pitchFamily="34" charset="0"/>
                        <a:ea typeface="Calibri" panose="020F0502020204030204" pitchFamily="34" charset="0"/>
                        <a:cs typeface="Times New Roman" panose="02020603050405020304" pitchFamily="18" charset="0"/>
                      </a:endParaRPr>
                    </a:p>
                  </a:txBody>
                  <a:tcPr marL="36679" marR="36679" marT="0" marB="0" anchor="b"/>
                </a:tc>
                <a:extLst>
                  <a:ext uri="{0D108BD9-81ED-4DB2-BD59-A6C34878D82A}">
                    <a16:rowId xmlns:a16="http://schemas.microsoft.com/office/drawing/2014/main" xmlns="" val="4208529464"/>
                  </a:ext>
                </a:extLst>
              </a:tr>
            </a:tbl>
          </a:graphicData>
        </a:graphic>
      </p:graphicFrame>
      <p:graphicFrame>
        <p:nvGraphicFramePr>
          <p:cNvPr id="6" name="Tabla 5">
            <a:extLst>
              <a:ext uri="{FF2B5EF4-FFF2-40B4-BE49-F238E27FC236}">
                <a16:creationId xmlns:a16="http://schemas.microsoft.com/office/drawing/2014/main" xmlns="" id="{5A91298A-B718-635C-FD66-0DC961A84A5C}"/>
              </a:ext>
            </a:extLst>
          </p:cNvPr>
          <p:cNvGraphicFramePr>
            <a:graphicFrameLocks noGrp="1"/>
          </p:cNvGraphicFramePr>
          <p:nvPr>
            <p:extLst>
              <p:ext uri="{D42A27DB-BD31-4B8C-83A1-F6EECF244321}">
                <p14:modId xmlns:p14="http://schemas.microsoft.com/office/powerpoint/2010/main" val="2931079187"/>
              </p:ext>
            </p:extLst>
          </p:nvPr>
        </p:nvGraphicFramePr>
        <p:xfrm>
          <a:off x="6210300" y="1493359"/>
          <a:ext cx="3898899" cy="5222238"/>
        </p:xfrm>
        <a:graphic>
          <a:graphicData uri="http://schemas.openxmlformats.org/drawingml/2006/table">
            <a:tbl>
              <a:tblPr firstCol="1" bandRow="1">
                <a:effectLst>
                  <a:outerShdw blurRad="50800" dist="38100" dir="5400000" algn="t" rotWithShape="0">
                    <a:prstClr val="black">
                      <a:alpha val="40000"/>
                    </a:prstClr>
                  </a:outerShdw>
                </a:effectLst>
                <a:tableStyleId>{5C22544A-7EE6-4342-B048-85BDC9FD1C3A}</a:tableStyleId>
              </a:tblPr>
              <a:tblGrid>
                <a:gridCol w="3898899">
                  <a:extLst>
                    <a:ext uri="{9D8B030D-6E8A-4147-A177-3AD203B41FA5}">
                      <a16:colId xmlns:a16="http://schemas.microsoft.com/office/drawing/2014/main" xmlns="" val="1079491671"/>
                    </a:ext>
                  </a:extLst>
                </a:gridCol>
              </a:tblGrid>
              <a:tr h="373017">
                <a:tc>
                  <a:txBody>
                    <a:bodyPr/>
                    <a:lstStyle/>
                    <a:p>
                      <a:pPr algn="l">
                        <a:lnSpc>
                          <a:spcPct val="150000"/>
                        </a:lnSpc>
                        <a:spcAft>
                          <a:spcPts val="800"/>
                        </a:spcAft>
                      </a:pPr>
                      <a:r>
                        <a:rPr lang="es-AR" sz="1600" dirty="0">
                          <a:effectLst/>
                          <a:latin typeface="Aptos" panose="020B0004020202020204" pitchFamily="34" charset="0"/>
                        </a:rPr>
                        <a:t>Leonel Aban</a:t>
                      </a:r>
                      <a:endParaRPr lang="es-AR" sz="1600" dirty="0">
                        <a:effectLst/>
                        <a:latin typeface="Aptos" panose="020B0004020202020204" pitchFamily="34" charset="0"/>
                        <a:ea typeface="Calibri" panose="020F0502020204030204" pitchFamily="34" charset="0"/>
                        <a:cs typeface="Times New Roman" panose="02020603050405020304" pitchFamily="18" charset="0"/>
                      </a:endParaRPr>
                    </a:p>
                  </a:txBody>
                  <a:tcPr marL="37811" marR="37811" marT="0" marB="0" anchor="b"/>
                </a:tc>
                <a:extLst>
                  <a:ext uri="{0D108BD9-81ED-4DB2-BD59-A6C34878D82A}">
                    <a16:rowId xmlns:a16="http://schemas.microsoft.com/office/drawing/2014/main" xmlns="" val="3076883937"/>
                  </a:ext>
                </a:extLst>
              </a:tr>
              <a:tr h="373017">
                <a:tc>
                  <a:txBody>
                    <a:bodyPr/>
                    <a:lstStyle/>
                    <a:p>
                      <a:pPr algn="l">
                        <a:lnSpc>
                          <a:spcPct val="150000"/>
                        </a:lnSpc>
                        <a:spcAft>
                          <a:spcPts val="800"/>
                        </a:spcAft>
                      </a:pPr>
                      <a:r>
                        <a:rPr lang="es-AR" sz="1600" dirty="0">
                          <a:effectLst/>
                          <a:latin typeface="Aptos" panose="020B0004020202020204" pitchFamily="34" charset="0"/>
                        </a:rPr>
                        <a:t>Lorena I. Duran</a:t>
                      </a:r>
                      <a:endParaRPr lang="es-AR" sz="1600" dirty="0">
                        <a:effectLst/>
                        <a:latin typeface="Aptos" panose="020B0004020202020204" pitchFamily="34" charset="0"/>
                        <a:ea typeface="Calibri" panose="020F0502020204030204" pitchFamily="34" charset="0"/>
                        <a:cs typeface="Times New Roman" panose="02020603050405020304" pitchFamily="18" charset="0"/>
                      </a:endParaRPr>
                    </a:p>
                  </a:txBody>
                  <a:tcPr marL="37811" marR="37811" marT="0" marB="0" anchor="b"/>
                </a:tc>
                <a:extLst>
                  <a:ext uri="{0D108BD9-81ED-4DB2-BD59-A6C34878D82A}">
                    <a16:rowId xmlns:a16="http://schemas.microsoft.com/office/drawing/2014/main" xmlns="" val="3507448001"/>
                  </a:ext>
                </a:extLst>
              </a:tr>
              <a:tr h="373017">
                <a:tc>
                  <a:txBody>
                    <a:bodyPr/>
                    <a:lstStyle/>
                    <a:p>
                      <a:pPr algn="l">
                        <a:lnSpc>
                          <a:spcPct val="150000"/>
                        </a:lnSpc>
                        <a:spcAft>
                          <a:spcPts val="800"/>
                        </a:spcAft>
                      </a:pPr>
                      <a:r>
                        <a:rPr lang="es-AR" sz="1600">
                          <a:effectLst/>
                          <a:latin typeface="Aptos" panose="020B0004020202020204" pitchFamily="34" charset="0"/>
                        </a:rPr>
                        <a:t>Marcos I. Diez</a:t>
                      </a:r>
                      <a:endParaRPr lang="es-AR" sz="1600">
                        <a:effectLst/>
                        <a:latin typeface="Aptos" panose="020B0004020202020204" pitchFamily="34" charset="0"/>
                        <a:ea typeface="Calibri" panose="020F0502020204030204" pitchFamily="34" charset="0"/>
                        <a:cs typeface="Times New Roman" panose="02020603050405020304" pitchFamily="18" charset="0"/>
                      </a:endParaRPr>
                    </a:p>
                  </a:txBody>
                  <a:tcPr marL="37811" marR="37811" marT="0" marB="0" anchor="b"/>
                </a:tc>
                <a:extLst>
                  <a:ext uri="{0D108BD9-81ED-4DB2-BD59-A6C34878D82A}">
                    <a16:rowId xmlns:a16="http://schemas.microsoft.com/office/drawing/2014/main" xmlns="" val="1789287438"/>
                  </a:ext>
                </a:extLst>
              </a:tr>
              <a:tr h="373017">
                <a:tc>
                  <a:txBody>
                    <a:bodyPr/>
                    <a:lstStyle/>
                    <a:p>
                      <a:pPr algn="l">
                        <a:lnSpc>
                          <a:spcPct val="150000"/>
                        </a:lnSpc>
                        <a:spcAft>
                          <a:spcPts val="800"/>
                        </a:spcAft>
                      </a:pPr>
                      <a:r>
                        <a:rPr lang="es-AR" sz="1600" dirty="0">
                          <a:effectLst/>
                          <a:latin typeface="Aptos" panose="020B0004020202020204" pitchFamily="34" charset="0"/>
                        </a:rPr>
                        <a:t>Martín H. Trucco</a:t>
                      </a:r>
                      <a:endParaRPr lang="es-AR" sz="1600" dirty="0">
                        <a:effectLst/>
                        <a:latin typeface="Aptos" panose="020B0004020202020204" pitchFamily="34" charset="0"/>
                        <a:ea typeface="Calibri" panose="020F0502020204030204" pitchFamily="34" charset="0"/>
                        <a:cs typeface="Times New Roman" panose="02020603050405020304" pitchFamily="18" charset="0"/>
                      </a:endParaRPr>
                    </a:p>
                  </a:txBody>
                  <a:tcPr marL="37811" marR="37811" marT="0" marB="0" anchor="b"/>
                </a:tc>
                <a:extLst>
                  <a:ext uri="{0D108BD9-81ED-4DB2-BD59-A6C34878D82A}">
                    <a16:rowId xmlns:a16="http://schemas.microsoft.com/office/drawing/2014/main" xmlns="" val="1484823740"/>
                  </a:ext>
                </a:extLst>
              </a:tr>
              <a:tr h="373017">
                <a:tc>
                  <a:txBody>
                    <a:bodyPr/>
                    <a:lstStyle/>
                    <a:p>
                      <a:pPr algn="l">
                        <a:lnSpc>
                          <a:spcPct val="150000"/>
                        </a:lnSpc>
                        <a:spcAft>
                          <a:spcPts val="800"/>
                        </a:spcAft>
                      </a:pPr>
                      <a:r>
                        <a:rPr lang="es-AR" sz="1600" dirty="0">
                          <a:effectLst/>
                          <a:latin typeface="Aptos" panose="020B0004020202020204" pitchFamily="34" charset="0"/>
                        </a:rPr>
                        <a:t>Maximiliano Castaño</a:t>
                      </a:r>
                      <a:endParaRPr lang="es-AR" sz="1600" dirty="0">
                        <a:effectLst/>
                        <a:latin typeface="Aptos" panose="020B0004020202020204" pitchFamily="34" charset="0"/>
                        <a:ea typeface="Calibri" panose="020F0502020204030204" pitchFamily="34" charset="0"/>
                        <a:cs typeface="Times New Roman" panose="02020603050405020304" pitchFamily="18" charset="0"/>
                      </a:endParaRPr>
                    </a:p>
                  </a:txBody>
                  <a:tcPr marL="37811" marR="37811" marT="0" marB="0" anchor="b"/>
                </a:tc>
                <a:extLst>
                  <a:ext uri="{0D108BD9-81ED-4DB2-BD59-A6C34878D82A}">
                    <a16:rowId xmlns:a16="http://schemas.microsoft.com/office/drawing/2014/main" xmlns="" val="858333900"/>
                  </a:ext>
                </a:extLst>
              </a:tr>
              <a:tr h="373017">
                <a:tc>
                  <a:txBody>
                    <a:bodyPr/>
                    <a:lstStyle/>
                    <a:p>
                      <a:pPr algn="l">
                        <a:lnSpc>
                          <a:spcPct val="150000"/>
                        </a:lnSpc>
                        <a:spcAft>
                          <a:spcPts val="800"/>
                        </a:spcAft>
                      </a:pPr>
                      <a:r>
                        <a:rPr lang="es-AR" sz="1600">
                          <a:effectLst/>
                          <a:latin typeface="Aptos" panose="020B0004020202020204" pitchFamily="34" charset="0"/>
                        </a:rPr>
                        <a:t>Octavio M. Miranda</a:t>
                      </a:r>
                      <a:endParaRPr lang="es-AR" sz="1600">
                        <a:effectLst/>
                        <a:latin typeface="Aptos" panose="020B0004020202020204" pitchFamily="34" charset="0"/>
                        <a:ea typeface="Calibri" panose="020F0502020204030204" pitchFamily="34" charset="0"/>
                        <a:cs typeface="Times New Roman" panose="02020603050405020304" pitchFamily="18" charset="0"/>
                      </a:endParaRPr>
                    </a:p>
                  </a:txBody>
                  <a:tcPr marL="37811" marR="37811" marT="0" marB="0" anchor="b"/>
                </a:tc>
                <a:extLst>
                  <a:ext uri="{0D108BD9-81ED-4DB2-BD59-A6C34878D82A}">
                    <a16:rowId xmlns:a16="http://schemas.microsoft.com/office/drawing/2014/main" xmlns="" val="2210316517"/>
                  </a:ext>
                </a:extLst>
              </a:tr>
              <a:tr h="373017">
                <a:tc>
                  <a:txBody>
                    <a:bodyPr/>
                    <a:lstStyle/>
                    <a:p>
                      <a:pPr algn="l">
                        <a:lnSpc>
                          <a:spcPct val="150000"/>
                        </a:lnSpc>
                        <a:spcAft>
                          <a:spcPts val="800"/>
                        </a:spcAft>
                      </a:pPr>
                      <a:r>
                        <a:rPr lang="es-AR" sz="1600" dirty="0">
                          <a:effectLst/>
                          <a:latin typeface="Aptos" panose="020B0004020202020204" pitchFamily="34" charset="0"/>
                        </a:rPr>
                        <a:t>Pablo M. </a:t>
                      </a:r>
                      <a:r>
                        <a:rPr lang="es-AR" sz="1600" dirty="0" err="1">
                          <a:effectLst/>
                          <a:latin typeface="Aptos" panose="020B0004020202020204" pitchFamily="34" charset="0"/>
                        </a:rPr>
                        <a:t>Fernandez</a:t>
                      </a:r>
                      <a:endParaRPr lang="es-AR" sz="1600" dirty="0">
                        <a:effectLst/>
                        <a:latin typeface="Aptos" panose="020B0004020202020204" pitchFamily="34" charset="0"/>
                        <a:ea typeface="Calibri" panose="020F0502020204030204" pitchFamily="34" charset="0"/>
                        <a:cs typeface="Times New Roman" panose="02020603050405020304" pitchFamily="18" charset="0"/>
                      </a:endParaRPr>
                    </a:p>
                  </a:txBody>
                  <a:tcPr marL="37811" marR="37811" marT="0" marB="0" anchor="b"/>
                </a:tc>
                <a:extLst>
                  <a:ext uri="{0D108BD9-81ED-4DB2-BD59-A6C34878D82A}">
                    <a16:rowId xmlns:a16="http://schemas.microsoft.com/office/drawing/2014/main" xmlns="" val="981145026"/>
                  </a:ext>
                </a:extLst>
              </a:tr>
              <a:tr h="373017">
                <a:tc>
                  <a:txBody>
                    <a:bodyPr/>
                    <a:lstStyle/>
                    <a:p>
                      <a:pPr algn="l">
                        <a:lnSpc>
                          <a:spcPct val="150000"/>
                        </a:lnSpc>
                        <a:spcAft>
                          <a:spcPts val="800"/>
                        </a:spcAft>
                      </a:pPr>
                      <a:r>
                        <a:rPr lang="es-AR" sz="1600">
                          <a:effectLst/>
                          <a:latin typeface="Aptos" panose="020B0004020202020204" pitchFamily="34" charset="0"/>
                        </a:rPr>
                        <a:t>Ramiro R. Páez</a:t>
                      </a:r>
                      <a:endParaRPr lang="es-AR" sz="1600">
                        <a:effectLst/>
                        <a:latin typeface="Aptos" panose="020B0004020202020204" pitchFamily="34" charset="0"/>
                        <a:ea typeface="Calibri" panose="020F0502020204030204" pitchFamily="34" charset="0"/>
                        <a:cs typeface="Times New Roman" panose="02020603050405020304" pitchFamily="18" charset="0"/>
                      </a:endParaRPr>
                    </a:p>
                  </a:txBody>
                  <a:tcPr marL="37811" marR="37811" marT="0" marB="0" anchor="b"/>
                </a:tc>
                <a:extLst>
                  <a:ext uri="{0D108BD9-81ED-4DB2-BD59-A6C34878D82A}">
                    <a16:rowId xmlns:a16="http://schemas.microsoft.com/office/drawing/2014/main" xmlns="" val="1150891768"/>
                  </a:ext>
                </a:extLst>
              </a:tr>
              <a:tr h="373017">
                <a:tc>
                  <a:txBody>
                    <a:bodyPr/>
                    <a:lstStyle/>
                    <a:p>
                      <a:pPr algn="l">
                        <a:lnSpc>
                          <a:spcPct val="150000"/>
                        </a:lnSpc>
                        <a:spcAft>
                          <a:spcPts val="800"/>
                        </a:spcAft>
                      </a:pPr>
                      <a:r>
                        <a:rPr lang="es-AR" sz="1600">
                          <a:effectLst/>
                          <a:latin typeface="Aptos" panose="020B0004020202020204" pitchFamily="34" charset="0"/>
                        </a:rPr>
                        <a:t>Ricardo J. Brea</a:t>
                      </a:r>
                      <a:endParaRPr lang="es-AR" sz="1600">
                        <a:effectLst/>
                        <a:latin typeface="Aptos" panose="020B0004020202020204" pitchFamily="34" charset="0"/>
                        <a:ea typeface="Calibri" panose="020F0502020204030204" pitchFamily="34" charset="0"/>
                        <a:cs typeface="Times New Roman" panose="02020603050405020304" pitchFamily="18" charset="0"/>
                      </a:endParaRPr>
                    </a:p>
                  </a:txBody>
                  <a:tcPr marL="37811" marR="37811" marT="0" marB="0" anchor="b"/>
                </a:tc>
                <a:extLst>
                  <a:ext uri="{0D108BD9-81ED-4DB2-BD59-A6C34878D82A}">
                    <a16:rowId xmlns:a16="http://schemas.microsoft.com/office/drawing/2014/main" xmlns="" val="2765212256"/>
                  </a:ext>
                </a:extLst>
              </a:tr>
              <a:tr h="373017">
                <a:tc>
                  <a:txBody>
                    <a:bodyPr/>
                    <a:lstStyle/>
                    <a:p>
                      <a:pPr algn="l">
                        <a:lnSpc>
                          <a:spcPct val="150000"/>
                        </a:lnSpc>
                        <a:spcAft>
                          <a:spcPts val="800"/>
                        </a:spcAft>
                      </a:pPr>
                      <a:r>
                        <a:rPr lang="es-AR" sz="1600" dirty="0">
                          <a:effectLst/>
                          <a:latin typeface="Aptos" panose="020B0004020202020204" pitchFamily="34" charset="0"/>
                        </a:rPr>
                        <a:t>Rodolfo M. Medina</a:t>
                      </a:r>
                      <a:endParaRPr lang="es-AR" sz="1600" dirty="0">
                        <a:effectLst/>
                        <a:latin typeface="Aptos" panose="020B0004020202020204" pitchFamily="34" charset="0"/>
                        <a:ea typeface="Calibri" panose="020F0502020204030204" pitchFamily="34" charset="0"/>
                        <a:cs typeface="Times New Roman" panose="02020603050405020304" pitchFamily="18" charset="0"/>
                      </a:endParaRPr>
                    </a:p>
                  </a:txBody>
                  <a:tcPr marL="37811" marR="37811" marT="0" marB="0" anchor="b"/>
                </a:tc>
                <a:extLst>
                  <a:ext uri="{0D108BD9-81ED-4DB2-BD59-A6C34878D82A}">
                    <a16:rowId xmlns:a16="http://schemas.microsoft.com/office/drawing/2014/main" xmlns="" val="3685698418"/>
                  </a:ext>
                </a:extLst>
              </a:tr>
              <a:tr h="373017">
                <a:tc>
                  <a:txBody>
                    <a:bodyPr/>
                    <a:lstStyle/>
                    <a:p>
                      <a:pPr algn="l">
                        <a:lnSpc>
                          <a:spcPct val="150000"/>
                        </a:lnSpc>
                        <a:spcAft>
                          <a:spcPts val="800"/>
                        </a:spcAft>
                      </a:pPr>
                      <a:r>
                        <a:rPr lang="es-AR" sz="1600" dirty="0">
                          <a:effectLst/>
                          <a:latin typeface="Aptos" panose="020B0004020202020204" pitchFamily="34" charset="0"/>
                        </a:rPr>
                        <a:t>Sandro R. Ponce</a:t>
                      </a:r>
                      <a:endParaRPr lang="es-AR" sz="1600" dirty="0">
                        <a:effectLst/>
                        <a:latin typeface="Aptos" panose="020B0004020202020204" pitchFamily="34" charset="0"/>
                        <a:ea typeface="Calibri" panose="020F0502020204030204" pitchFamily="34" charset="0"/>
                        <a:cs typeface="Times New Roman" panose="02020603050405020304" pitchFamily="18" charset="0"/>
                      </a:endParaRPr>
                    </a:p>
                  </a:txBody>
                  <a:tcPr marL="37811" marR="37811" marT="0" marB="0" anchor="b"/>
                </a:tc>
                <a:extLst>
                  <a:ext uri="{0D108BD9-81ED-4DB2-BD59-A6C34878D82A}">
                    <a16:rowId xmlns:a16="http://schemas.microsoft.com/office/drawing/2014/main" xmlns="" val="2844426712"/>
                  </a:ext>
                </a:extLst>
              </a:tr>
              <a:tr h="373017">
                <a:tc>
                  <a:txBody>
                    <a:bodyPr/>
                    <a:lstStyle/>
                    <a:p>
                      <a:pPr algn="l">
                        <a:lnSpc>
                          <a:spcPct val="150000"/>
                        </a:lnSpc>
                        <a:spcAft>
                          <a:spcPts val="800"/>
                        </a:spcAft>
                      </a:pPr>
                      <a:r>
                        <a:rPr lang="es-AR" sz="1600" dirty="0">
                          <a:effectLst/>
                          <a:latin typeface="Aptos" panose="020B0004020202020204" pitchFamily="34" charset="0"/>
                        </a:rPr>
                        <a:t>Sergio L. Cepa</a:t>
                      </a:r>
                      <a:endParaRPr lang="es-AR" sz="1600" dirty="0">
                        <a:effectLst/>
                        <a:latin typeface="Aptos" panose="020B0004020202020204" pitchFamily="34" charset="0"/>
                        <a:ea typeface="Calibri" panose="020F0502020204030204" pitchFamily="34" charset="0"/>
                        <a:cs typeface="Times New Roman" panose="02020603050405020304" pitchFamily="18" charset="0"/>
                      </a:endParaRPr>
                    </a:p>
                  </a:txBody>
                  <a:tcPr marL="37811" marR="37811" marT="0" marB="0" anchor="b"/>
                </a:tc>
                <a:extLst>
                  <a:ext uri="{0D108BD9-81ED-4DB2-BD59-A6C34878D82A}">
                    <a16:rowId xmlns:a16="http://schemas.microsoft.com/office/drawing/2014/main" xmlns="" val="2383776734"/>
                  </a:ext>
                </a:extLst>
              </a:tr>
              <a:tr h="373017">
                <a:tc>
                  <a:txBody>
                    <a:bodyPr/>
                    <a:lstStyle/>
                    <a:p>
                      <a:pPr algn="l">
                        <a:lnSpc>
                          <a:spcPct val="150000"/>
                        </a:lnSpc>
                        <a:spcAft>
                          <a:spcPts val="800"/>
                        </a:spcAft>
                      </a:pPr>
                      <a:r>
                        <a:rPr lang="es-AR" sz="1600">
                          <a:effectLst/>
                          <a:latin typeface="Aptos" panose="020B0004020202020204" pitchFamily="34" charset="0"/>
                        </a:rPr>
                        <a:t>Viviana Álvarez</a:t>
                      </a:r>
                      <a:endParaRPr lang="es-AR" sz="1600">
                        <a:effectLst/>
                        <a:latin typeface="Aptos" panose="020B0004020202020204" pitchFamily="34" charset="0"/>
                        <a:ea typeface="Calibri" panose="020F0502020204030204" pitchFamily="34" charset="0"/>
                        <a:cs typeface="Times New Roman" panose="02020603050405020304" pitchFamily="18" charset="0"/>
                      </a:endParaRPr>
                    </a:p>
                  </a:txBody>
                  <a:tcPr marL="37811" marR="37811" marT="0" marB="0" anchor="b"/>
                </a:tc>
                <a:extLst>
                  <a:ext uri="{0D108BD9-81ED-4DB2-BD59-A6C34878D82A}">
                    <a16:rowId xmlns:a16="http://schemas.microsoft.com/office/drawing/2014/main" xmlns="" val="3507222968"/>
                  </a:ext>
                </a:extLst>
              </a:tr>
              <a:tr h="373017">
                <a:tc>
                  <a:txBody>
                    <a:bodyPr/>
                    <a:lstStyle/>
                    <a:p>
                      <a:pPr algn="l">
                        <a:lnSpc>
                          <a:spcPct val="150000"/>
                        </a:lnSpc>
                        <a:spcAft>
                          <a:spcPts val="800"/>
                        </a:spcAft>
                      </a:pPr>
                      <a:r>
                        <a:rPr lang="es-AR" sz="1600" dirty="0">
                          <a:effectLst/>
                          <a:latin typeface="Aptos" panose="020B0004020202020204" pitchFamily="34" charset="0"/>
                        </a:rPr>
                        <a:t>Walter J. Reynoso</a:t>
                      </a:r>
                      <a:endParaRPr lang="es-AR" sz="1600" dirty="0">
                        <a:effectLst/>
                        <a:latin typeface="Aptos" panose="020B0004020202020204" pitchFamily="34" charset="0"/>
                        <a:ea typeface="Calibri" panose="020F0502020204030204" pitchFamily="34" charset="0"/>
                        <a:cs typeface="Times New Roman" panose="02020603050405020304" pitchFamily="18" charset="0"/>
                      </a:endParaRPr>
                    </a:p>
                  </a:txBody>
                  <a:tcPr marL="37811" marR="37811" marT="0" marB="0" anchor="b"/>
                </a:tc>
                <a:extLst>
                  <a:ext uri="{0D108BD9-81ED-4DB2-BD59-A6C34878D82A}">
                    <a16:rowId xmlns:a16="http://schemas.microsoft.com/office/drawing/2014/main" xmlns="" val="1553613891"/>
                  </a:ext>
                </a:extLst>
              </a:tr>
            </a:tbl>
          </a:graphicData>
        </a:graphic>
      </p:graphicFrame>
    </p:spTree>
    <p:extLst>
      <p:ext uri="{BB962C8B-B14F-4D97-AF65-F5344CB8AC3E}">
        <p14:creationId xmlns:p14="http://schemas.microsoft.com/office/powerpoint/2010/main" val="3957167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C6BC8B18-85EC-2A7F-2260-125AB3C284E3}"/>
              </a:ext>
            </a:extLst>
          </p:cNvPr>
          <p:cNvSpPr txBox="1"/>
          <p:nvPr/>
        </p:nvSpPr>
        <p:spPr>
          <a:xfrm>
            <a:off x="1117600" y="0"/>
            <a:ext cx="9486900" cy="421847"/>
          </a:xfrm>
          <a:prstGeom prst="rect">
            <a:avLst/>
          </a:prstGeom>
          <a:noFill/>
        </p:spPr>
        <p:txBody>
          <a:bodyPr wrap="square">
            <a:spAutoFit/>
          </a:bodyPr>
          <a:lstStyle/>
          <a:p>
            <a:pPr algn="ctr">
              <a:lnSpc>
                <a:spcPct val="150000"/>
              </a:lnSpc>
              <a:spcAft>
                <a:spcPts val="800"/>
              </a:spcAft>
            </a:pPr>
            <a:r>
              <a:rPr lang="es-ES" sz="1600" b="1" u="sng"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Algunos hitos históricos de la CETAL a tener en cuenta:</a:t>
            </a:r>
            <a:endParaRPr lang="es-AR" sz="16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xmlns="" id="{DCBB94B7-2A36-5BA3-5C88-AE558B2A7CBC}"/>
              </a:ext>
            </a:extLst>
          </p:cNvPr>
          <p:cNvSpPr txBox="1"/>
          <p:nvPr/>
        </p:nvSpPr>
        <p:spPr>
          <a:xfrm>
            <a:off x="1651000" y="658907"/>
            <a:ext cx="11480800" cy="5991384"/>
          </a:xfrm>
          <a:prstGeom prst="rect">
            <a:avLst/>
          </a:prstGeom>
          <a:noFill/>
        </p:spPr>
        <p:txBody>
          <a:bodyPr wrap="square">
            <a:spAutoFit/>
          </a:bodyPr>
          <a:lstStyle/>
          <a:p>
            <a:pPr>
              <a:spcAft>
                <a:spcPts val="800"/>
              </a:spcAft>
            </a:pPr>
            <a:r>
              <a:rPr lang="es-ES" sz="1500" b="1" i="1" dirty="0">
                <a:effectLst/>
                <a:latin typeface="Calibri" panose="020F0502020204030204" pitchFamily="34" charset="0"/>
                <a:ea typeface="Calibri" panose="020F0502020204030204" pitchFamily="34" charset="0"/>
                <a:cs typeface="Calibri" panose="020F0502020204030204" pitchFamily="34" charset="0"/>
              </a:rPr>
              <a:t>1940 Se funda la CETAL un 13 de julio. Su primer Presidente fue el Dr. Lara Vázquez</a:t>
            </a:r>
            <a:endParaRPr lang="es-AR" sz="1500" b="1" i="1" dirty="0">
              <a:effectLst/>
              <a:latin typeface="Calibri" panose="020F0502020204030204" pitchFamily="34" charset="0"/>
              <a:ea typeface="Calibri" panose="020F0502020204030204" pitchFamily="34" charset="0"/>
              <a:cs typeface="Calibri" panose="020F0502020204030204" pitchFamily="34" charset="0"/>
            </a:endParaRPr>
          </a:p>
          <a:p>
            <a:pPr>
              <a:spcAft>
                <a:spcPts val="800"/>
              </a:spcAft>
            </a:pPr>
            <a:r>
              <a:rPr lang="es-ES" sz="1500" b="1" i="1" dirty="0">
                <a:effectLst/>
                <a:latin typeface="Calibri" panose="020F0502020204030204" pitchFamily="34" charset="0"/>
                <a:ea typeface="Calibri" panose="020F0502020204030204" pitchFamily="34" charset="0"/>
                <a:cs typeface="Calibri" panose="020F0502020204030204" pitchFamily="34" charset="0"/>
              </a:rPr>
              <a:t>1980 Interconexión con el Sistema Nacional de Energía</a:t>
            </a:r>
            <a:endParaRPr lang="es-AR" sz="1500" b="1" i="1" dirty="0">
              <a:effectLst/>
              <a:latin typeface="Calibri" panose="020F0502020204030204" pitchFamily="34" charset="0"/>
              <a:ea typeface="Calibri" panose="020F0502020204030204" pitchFamily="34" charset="0"/>
              <a:cs typeface="Calibri" panose="020F0502020204030204" pitchFamily="34" charset="0"/>
            </a:endParaRPr>
          </a:p>
          <a:p>
            <a:pPr>
              <a:spcAft>
                <a:spcPts val="800"/>
              </a:spcAft>
            </a:pPr>
            <a:r>
              <a:rPr lang="es-ES" sz="1500" b="1" i="1" dirty="0">
                <a:effectLst/>
                <a:latin typeface="Calibri" panose="020F0502020204030204" pitchFamily="34" charset="0"/>
                <a:ea typeface="Calibri" panose="020F0502020204030204" pitchFamily="34" charset="0"/>
                <a:cs typeface="Calibri" panose="020F0502020204030204" pitchFamily="34" charset="0"/>
              </a:rPr>
              <a:t>1981 Se incorpora el Servicio Social de Sepelios</a:t>
            </a:r>
            <a:endParaRPr lang="es-AR" sz="1500" b="1" i="1" dirty="0">
              <a:effectLst/>
              <a:latin typeface="Calibri" panose="020F0502020204030204" pitchFamily="34" charset="0"/>
              <a:ea typeface="Calibri" panose="020F0502020204030204" pitchFamily="34" charset="0"/>
              <a:cs typeface="Calibri" panose="020F0502020204030204" pitchFamily="34" charset="0"/>
            </a:endParaRPr>
          </a:p>
          <a:p>
            <a:pPr>
              <a:spcAft>
                <a:spcPts val="800"/>
              </a:spcAft>
            </a:pPr>
            <a:r>
              <a:rPr lang="es-ES" sz="1500" b="1" i="1" dirty="0">
                <a:effectLst/>
                <a:latin typeface="Calibri" panose="020F0502020204030204" pitchFamily="34" charset="0"/>
                <a:ea typeface="Calibri" panose="020F0502020204030204" pitchFamily="34" charset="0"/>
                <a:cs typeface="Calibri" panose="020F0502020204030204" pitchFamily="34" charset="0"/>
              </a:rPr>
              <a:t>1988 Se incorpora el Servicio Telefónico</a:t>
            </a:r>
            <a:endParaRPr lang="es-AR" sz="1500" b="1" i="1" dirty="0">
              <a:effectLst/>
              <a:latin typeface="Calibri" panose="020F0502020204030204" pitchFamily="34" charset="0"/>
              <a:ea typeface="Calibri" panose="020F0502020204030204" pitchFamily="34" charset="0"/>
              <a:cs typeface="Calibri" panose="020F0502020204030204" pitchFamily="34" charset="0"/>
            </a:endParaRPr>
          </a:p>
          <a:p>
            <a:pPr>
              <a:spcAft>
                <a:spcPts val="800"/>
              </a:spcAft>
            </a:pPr>
            <a:r>
              <a:rPr lang="es-ES" sz="1500" b="1" i="1" dirty="0">
                <a:effectLst/>
                <a:latin typeface="Calibri" panose="020F0502020204030204" pitchFamily="34" charset="0"/>
                <a:ea typeface="Calibri" panose="020F0502020204030204" pitchFamily="34" charset="0"/>
                <a:cs typeface="Calibri" panose="020F0502020204030204" pitchFamily="34" charset="0"/>
              </a:rPr>
              <a:t>1990 Se inaugura el Hotel “Vieja Usina”</a:t>
            </a:r>
            <a:endParaRPr lang="es-AR" sz="1500" b="1" i="1" dirty="0">
              <a:effectLst/>
              <a:latin typeface="Calibri" panose="020F0502020204030204" pitchFamily="34" charset="0"/>
              <a:ea typeface="Calibri" panose="020F0502020204030204" pitchFamily="34" charset="0"/>
              <a:cs typeface="Calibri" panose="020F0502020204030204" pitchFamily="34" charset="0"/>
            </a:endParaRPr>
          </a:p>
          <a:p>
            <a:pPr>
              <a:spcAft>
                <a:spcPts val="800"/>
              </a:spcAft>
            </a:pPr>
            <a:r>
              <a:rPr lang="es-ES" sz="1500" b="1" i="1" dirty="0">
                <a:effectLst/>
                <a:latin typeface="Calibri" panose="020F0502020204030204" pitchFamily="34" charset="0"/>
                <a:ea typeface="Calibri" panose="020F0502020204030204" pitchFamily="34" charset="0"/>
                <a:cs typeface="Calibri" panose="020F0502020204030204" pitchFamily="34" charset="0"/>
              </a:rPr>
              <a:t>1992 Junto al SPAR se incorpora el servicio de agua Potable</a:t>
            </a:r>
            <a:endParaRPr lang="es-AR" sz="1500" b="1" i="1" dirty="0">
              <a:effectLst/>
              <a:latin typeface="Calibri" panose="020F0502020204030204" pitchFamily="34" charset="0"/>
              <a:ea typeface="Calibri" panose="020F0502020204030204" pitchFamily="34" charset="0"/>
              <a:cs typeface="Calibri" panose="020F0502020204030204" pitchFamily="34" charset="0"/>
            </a:endParaRPr>
          </a:p>
          <a:p>
            <a:pPr>
              <a:spcAft>
                <a:spcPts val="800"/>
              </a:spcAft>
            </a:pPr>
            <a:r>
              <a:rPr lang="es-ES" sz="1500" b="1" i="1" dirty="0">
                <a:effectLst/>
                <a:latin typeface="Calibri" panose="020F0502020204030204" pitchFamily="34" charset="0"/>
                <a:ea typeface="Calibri" panose="020F0502020204030204" pitchFamily="34" charset="0"/>
                <a:cs typeface="Calibri" panose="020F0502020204030204" pitchFamily="34" charset="0"/>
              </a:rPr>
              <a:t>1993 Se habilita el Cementerio parque Cooperativo</a:t>
            </a:r>
            <a:endParaRPr lang="es-AR" sz="1500" b="1" i="1" dirty="0">
              <a:effectLst/>
              <a:latin typeface="Calibri" panose="020F0502020204030204" pitchFamily="34" charset="0"/>
              <a:ea typeface="Calibri" panose="020F0502020204030204" pitchFamily="34" charset="0"/>
              <a:cs typeface="Calibri" panose="020F0502020204030204" pitchFamily="34" charset="0"/>
            </a:endParaRPr>
          </a:p>
          <a:p>
            <a:pPr>
              <a:spcAft>
                <a:spcPts val="800"/>
              </a:spcAft>
            </a:pPr>
            <a:r>
              <a:rPr lang="es-ES" sz="1500" b="1" i="1" dirty="0">
                <a:effectLst/>
                <a:latin typeface="Calibri" panose="020F0502020204030204" pitchFamily="34" charset="0"/>
                <a:ea typeface="Calibri" panose="020F0502020204030204" pitchFamily="34" charset="0"/>
                <a:cs typeface="Calibri" panose="020F0502020204030204" pitchFamily="34" charset="0"/>
              </a:rPr>
              <a:t>1997 Comienza a funcionar la Fábrica de Columnas de Hormigón</a:t>
            </a:r>
            <a:endParaRPr lang="es-AR" sz="1500" b="1" i="1" dirty="0">
              <a:effectLst/>
              <a:latin typeface="Calibri" panose="020F0502020204030204" pitchFamily="34" charset="0"/>
              <a:ea typeface="Calibri" panose="020F0502020204030204" pitchFamily="34" charset="0"/>
              <a:cs typeface="Calibri" panose="020F0502020204030204" pitchFamily="34" charset="0"/>
            </a:endParaRPr>
          </a:p>
          <a:p>
            <a:pPr>
              <a:spcAft>
                <a:spcPts val="800"/>
              </a:spcAft>
            </a:pPr>
            <a:r>
              <a:rPr lang="es-ES" sz="1500" b="1" i="1" dirty="0">
                <a:effectLst/>
                <a:latin typeface="Calibri" panose="020F0502020204030204" pitchFamily="34" charset="0"/>
                <a:ea typeface="Calibri" panose="020F0502020204030204" pitchFamily="34" charset="0"/>
                <a:cs typeface="Calibri" panose="020F0502020204030204" pitchFamily="34" charset="0"/>
              </a:rPr>
              <a:t>1997 Se le da vida al Barrio “Los Naranjos” con las primeras viviendas</a:t>
            </a:r>
            <a:endParaRPr lang="es-AR" sz="1500" b="1" i="1" dirty="0">
              <a:effectLst/>
              <a:latin typeface="Calibri" panose="020F0502020204030204" pitchFamily="34" charset="0"/>
              <a:ea typeface="Calibri" panose="020F0502020204030204" pitchFamily="34" charset="0"/>
              <a:cs typeface="Calibri" panose="020F0502020204030204" pitchFamily="34" charset="0"/>
            </a:endParaRPr>
          </a:p>
          <a:p>
            <a:pPr>
              <a:spcAft>
                <a:spcPts val="800"/>
              </a:spcAft>
            </a:pPr>
            <a:r>
              <a:rPr lang="es-ES" sz="1500" b="1" i="1" dirty="0">
                <a:effectLst/>
                <a:latin typeface="Calibri" panose="020F0502020204030204" pitchFamily="34" charset="0"/>
                <a:ea typeface="Calibri" panose="020F0502020204030204" pitchFamily="34" charset="0"/>
                <a:cs typeface="Calibri" panose="020F0502020204030204" pitchFamily="34" charset="0"/>
              </a:rPr>
              <a:t>2009 Empieza a trabajar la Fabrica “7 Colores” (Agua Mineralizada Artificialmente)</a:t>
            </a:r>
            <a:endParaRPr lang="es-AR" sz="1500" b="1" i="1" dirty="0">
              <a:effectLst/>
              <a:latin typeface="Calibri" panose="020F0502020204030204" pitchFamily="34" charset="0"/>
              <a:ea typeface="Calibri" panose="020F0502020204030204" pitchFamily="34" charset="0"/>
              <a:cs typeface="Calibri" panose="020F0502020204030204" pitchFamily="34" charset="0"/>
            </a:endParaRPr>
          </a:p>
          <a:p>
            <a:pPr>
              <a:spcAft>
                <a:spcPts val="800"/>
              </a:spcAft>
            </a:pPr>
            <a:r>
              <a:rPr lang="es-ES" sz="1500" b="1" i="1" dirty="0">
                <a:effectLst/>
                <a:latin typeface="Calibri" panose="020F0502020204030204" pitchFamily="34" charset="0"/>
                <a:ea typeface="Calibri" panose="020F0502020204030204" pitchFamily="34" charset="0"/>
                <a:cs typeface="Calibri" panose="020F0502020204030204" pitchFamily="34" charset="0"/>
              </a:rPr>
              <a:t>2013 Se realiza tendido subterráneo de Fibra Óptica (37 Kilómetros que unen T. Algarrobos y G. Villegas)</a:t>
            </a:r>
            <a:endParaRPr lang="es-AR" sz="1500" b="1" i="1" dirty="0">
              <a:effectLst/>
              <a:latin typeface="Calibri" panose="020F0502020204030204" pitchFamily="34" charset="0"/>
              <a:ea typeface="Calibri" panose="020F0502020204030204" pitchFamily="34" charset="0"/>
              <a:cs typeface="Calibri" panose="020F0502020204030204" pitchFamily="34" charset="0"/>
            </a:endParaRPr>
          </a:p>
          <a:p>
            <a:pPr>
              <a:spcAft>
                <a:spcPts val="800"/>
              </a:spcAft>
            </a:pPr>
            <a:r>
              <a:rPr lang="es-ES" sz="1500" b="1" i="1" dirty="0">
                <a:effectLst/>
                <a:latin typeface="Calibri" panose="020F0502020204030204" pitchFamily="34" charset="0"/>
                <a:ea typeface="Calibri" panose="020F0502020204030204" pitchFamily="34" charset="0"/>
                <a:cs typeface="Calibri" panose="020F0502020204030204" pitchFamily="34" charset="0"/>
              </a:rPr>
              <a:t>2015 Se incursiona con la tecnología LED en el Alumbrado Público</a:t>
            </a:r>
            <a:endParaRPr lang="es-AR" sz="1500" b="1" i="1" dirty="0">
              <a:effectLst/>
              <a:latin typeface="Calibri" panose="020F0502020204030204" pitchFamily="34" charset="0"/>
              <a:ea typeface="Calibri" panose="020F0502020204030204" pitchFamily="34" charset="0"/>
              <a:cs typeface="Calibri" panose="020F0502020204030204" pitchFamily="34" charset="0"/>
            </a:endParaRPr>
          </a:p>
          <a:p>
            <a:pPr>
              <a:spcAft>
                <a:spcPts val="800"/>
              </a:spcAft>
            </a:pPr>
            <a:r>
              <a:rPr lang="es-ES" sz="1500" b="1" i="1" dirty="0">
                <a:effectLst/>
                <a:latin typeface="Calibri" panose="020F0502020204030204" pitchFamily="34" charset="0"/>
                <a:ea typeface="Calibri" panose="020F0502020204030204" pitchFamily="34" charset="0"/>
                <a:cs typeface="Calibri" panose="020F0502020204030204" pitchFamily="34" charset="0"/>
              </a:rPr>
              <a:t>2016 Se comienzan a incorporar señales de Tv en HD (Alta Definición)</a:t>
            </a:r>
            <a:endParaRPr lang="es-AR" sz="1500" b="1" i="1" dirty="0">
              <a:effectLst/>
              <a:latin typeface="Calibri" panose="020F0502020204030204" pitchFamily="34" charset="0"/>
              <a:ea typeface="Calibri" panose="020F0502020204030204" pitchFamily="34" charset="0"/>
              <a:cs typeface="Calibri" panose="020F0502020204030204" pitchFamily="34" charset="0"/>
            </a:endParaRPr>
          </a:p>
          <a:p>
            <a:pPr>
              <a:spcAft>
                <a:spcPts val="800"/>
              </a:spcAft>
            </a:pPr>
            <a:r>
              <a:rPr lang="es-ES" sz="1500" b="1" i="1" dirty="0">
                <a:latin typeface="Calibri" panose="020F0502020204030204" pitchFamily="34" charset="0"/>
                <a:ea typeface="Calibri" panose="020F0502020204030204" pitchFamily="34" charset="0"/>
                <a:cs typeface="Calibri" panose="020F0502020204030204" pitchFamily="34" charset="0"/>
              </a:rPr>
              <a:t>2018 Se construye y se incorpora a la infraestructura del Hospital J. H. Resano el Centro Oncológico</a:t>
            </a:r>
            <a:endParaRPr lang="es-AR" sz="1500" b="1" i="1" dirty="0">
              <a:latin typeface="Calibri" panose="020F0502020204030204" pitchFamily="34" charset="0"/>
              <a:ea typeface="Calibri" panose="020F0502020204030204" pitchFamily="34" charset="0"/>
              <a:cs typeface="Calibri" panose="020F0502020204030204" pitchFamily="34" charset="0"/>
            </a:endParaRPr>
          </a:p>
          <a:p>
            <a:pPr indent="-810260">
              <a:spcAft>
                <a:spcPts val="800"/>
              </a:spcAft>
            </a:pPr>
            <a:r>
              <a:rPr lang="es-ES" sz="1500" b="1" i="1" dirty="0">
                <a:latin typeface="Calibri" panose="020F0502020204030204" pitchFamily="34" charset="0"/>
                <a:ea typeface="Calibri" panose="020F0502020204030204" pitchFamily="34" charset="0"/>
                <a:cs typeface="Calibri" panose="020F0502020204030204" pitchFamily="34" charset="0"/>
              </a:rPr>
              <a:t>2020 Se construye e ilumina la Senda Peatonal “CETAL en todas partes” en conmemoración a los 80 años de historia</a:t>
            </a:r>
            <a:endParaRPr lang="es-AR" sz="1500" b="1" i="1" dirty="0">
              <a:latin typeface="Calibri" panose="020F0502020204030204" pitchFamily="34" charset="0"/>
              <a:ea typeface="Calibri" panose="020F0502020204030204" pitchFamily="34" charset="0"/>
              <a:cs typeface="Calibri" panose="020F0502020204030204" pitchFamily="34" charset="0"/>
            </a:endParaRPr>
          </a:p>
          <a:p>
            <a:pPr indent="-810260">
              <a:spcAft>
                <a:spcPts val="800"/>
              </a:spcAft>
            </a:pPr>
            <a:r>
              <a:rPr lang="es-ES" sz="1500" b="1" i="1" dirty="0">
                <a:latin typeface="Calibri" panose="020F0502020204030204" pitchFamily="34" charset="0"/>
                <a:ea typeface="Calibri" panose="020F0502020204030204" pitchFamily="34" charset="0"/>
                <a:cs typeface="Calibri" panose="020F0502020204030204" pitchFamily="34" charset="0"/>
              </a:rPr>
              <a:t>2021 Con asistencia del ENACOM se construyen 42 kilómetros de tendido de Fibra Óptica que unen la localidad de T. Algarrobos con </a:t>
            </a:r>
          </a:p>
          <a:p>
            <a:pPr indent="-810260">
              <a:spcAft>
                <a:spcPts val="800"/>
              </a:spcAft>
            </a:pPr>
            <a:r>
              <a:rPr lang="es-ES" sz="1500" b="1" i="1" dirty="0">
                <a:latin typeface="Calibri" panose="020F0502020204030204" pitchFamily="34" charset="0"/>
                <a:ea typeface="Calibri" panose="020F0502020204030204" pitchFamily="34" charset="0"/>
                <a:cs typeface="Calibri" panose="020F0502020204030204" pitchFamily="34" charset="0"/>
              </a:rPr>
              <a:t>Colonia Seré</a:t>
            </a:r>
            <a:endParaRPr lang="es-AR" sz="1500" b="1" i="1" dirty="0">
              <a:latin typeface="Calibri" panose="020F0502020204030204" pitchFamily="34" charset="0"/>
              <a:ea typeface="Calibri" panose="020F0502020204030204" pitchFamily="34" charset="0"/>
              <a:cs typeface="Calibri" panose="020F0502020204030204" pitchFamily="34" charset="0"/>
            </a:endParaRPr>
          </a:p>
          <a:p>
            <a:pPr indent="-810260">
              <a:spcAft>
                <a:spcPts val="800"/>
              </a:spcAft>
            </a:pPr>
            <a:r>
              <a:rPr lang="es-ES" sz="1500" b="1" i="1" dirty="0">
                <a:latin typeface="Calibri" panose="020F0502020204030204" pitchFamily="34" charset="0"/>
                <a:ea typeface="Calibri" panose="020F0502020204030204" pitchFamily="34" charset="0"/>
                <a:cs typeface="Calibri" panose="020F0502020204030204" pitchFamily="34" charset="0"/>
              </a:rPr>
              <a:t>2022 Se inaugura el Parque Solar Fotovoltaico “Señal de Cambio” </a:t>
            </a:r>
            <a:endParaRPr lang="es-AR" sz="1500" b="1"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2323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738858C7-0B84-21FA-8078-30BABE212AE9}"/>
              </a:ext>
            </a:extLst>
          </p:cNvPr>
          <p:cNvSpPr txBox="1"/>
          <p:nvPr/>
        </p:nvSpPr>
        <p:spPr>
          <a:xfrm>
            <a:off x="939800" y="125863"/>
            <a:ext cx="10998200" cy="463075"/>
          </a:xfrm>
          <a:prstGeom prst="rect">
            <a:avLst/>
          </a:prstGeom>
          <a:noFill/>
          <a:ln>
            <a:solidFill>
              <a:schemeClr val="accent1"/>
            </a:solidFill>
          </a:ln>
        </p:spPr>
        <p:txBody>
          <a:bodyPr wrap="square">
            <a:spAutoFit/>
          </a:bodyPr>
          <a:lstStyle/>
          <a:p>
            <a:pPr algn="ctr">
              <a:lnSpc>
                <a:spcPct val="150000"/>
              </a:lnSpc>
              <a:spcAft>
                <a:spcPts val="800"/>
              </a:spcAft>
            </a:pPr>
            <a:r>
              <a:rPr lang="es-ES" sz="18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Acerca del Balance Social Cooperativo – Reporte de Sostenibilidad Económica, Social y Ambiental</a:t>
            </a:r>
            <a:endParaRPr lang="es-AR" sz="11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xmlns="" id="{D14ED758-56AF-920D-1BDA-730CF24C70E0}"/>
              </a:ext>
            </a:extLst>
          </p:cNvPr>
          <p:cNvSpPr txBox="1"/>
          <p:nvPr/>
        </p:nvSpPr>
        <p:spPr>
          <a:xfrm>
            <a:off x="1231900" y="1004044"/>
            <a:ext cx="10845800" cy="5478103"/>
          </a:xfrm>
          <a:prstGeom prst="rect">
            <a:avLst/>
          </a:prstGeom>
          <a:effectLst>
            <a:glow rad="228600">
              <a:schemeClr val="accent1">
                <a:satMod val="175000"/>
                <a:alpha val="40000"/>
              </a:schemeClr>
            </a:glow>
          </a:effectLst>
        </p:spPr>
        <p:style>
          <a:lnRef idx="3">
            <a:schemeClr val="lt1"/>
          </a:lnRef>
          <a:fillRef idx="1">
            <a:schemeClr val="accent1"/>
          </a:fillRef>
          <a:effectRef idx="1">
            <a:schemeClr val="accent1"/>
          </a:effectRef>
          <a:fontRef idx="minor">
            <a:schemeClr val="lt1"/>
          </a:fontRef>
        </p:style>
        <p:txBody>
          <a:bodyPr wrap="square">
            <a:spAutoFit/>
          </a:bodyPr>
          <a:lstStyle/>
          <a:p>
            <a:pPr algn="just">
              <a:lnSpc>
                <a:spcPct val="150000"/>
              </a:lnSpc>
              <a:spcAft>
                <a:spcPts val="800"/>
              </a:spcAft>
            </a:pPr>
            <a:r>
              <a:rPr lang="es-ES" sz="1900" dirty="0">
                <a:effectLst/>
                <a:latin typeface="Arial" panose="020B0604020202020204" pitchFamily="34" charset="0"/>
                <a:ea typeface="Calibri" panose="020F0502020204030204" pitchFamily="34" charset="0"/>
                <a:cs typeface="Arial" panose="020B0604020202020204" pitchFamily="34" charset="0"/>
              </a:rPr>
              <a:t>El presente Balance Social Cooperativo corresponde al Ejercicio Económico cerrado el 30 de junio de 2025 y es el segundo que realiza la Cooperativa Eléctrica de Tres Algarrobos Limitada – CETAL.</a:t>
            </a:r>
          </a:p>
          <a:p>
            <a:pPr algn="just">
              <a:lnSpc>
                <a:spcPct val="150000"/>
              </a:lnSpc>
              <a:spcAft>
                <a:spcPts val="800"/>
              </a:spcAft>
            </a:pPr>
            <a:r>
              <a:rPr lang="es-ES" sz="19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El Balance Social Cooperativo (</a:t>
            </a:r>
            <a:r>
              <a:rPr lang="es-ES" sz="1900" b="1" dirty="0" err="1">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BSCoop</a:t>
            </a:r>
            <a:r>
              <a:rPr lang="es-ES" sz="19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es:</a:t>
            </a:r>
            <a:endParaRPr lang="es-AR" sz="19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Wingdings" panose="05000000000000000000" pitchFamily="2" charset="2"/>
              <a:buChar char="q"/>
            </a:pPr>
            <a:r>
              <a:rPr lang="es-ES" sz="19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Un instrumento de medición del impacto de la entidad solidaria en la comunidad. </a:t>
            </a:r>
            <a:endParaRPr lang="es-AR" sz="19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Wingdings" panose="05000000000000000000" pitchFamily="2" charset="2"/>
              <a:buChar char="q"/>
            </a:pPr>
            <a:r>
              <a:rPr lang="es-ES" sz="19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Una ponderación de la gestión que establece un balance entre los beneficios sociales y el éxito en los negocios. </a:t>
            </a:r>
            <a:endParaRPr lang="es-AR" sz="19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Wingdings" panose="05000000000000000000" pitchFamily="2" charset="2"/>
              <a:buChar char="q"/>
            </a:pPr>
            <a:r>
              <a:rPr lang="es-ES" sz="19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Una herramienta estratégica de evaluación sistemática del cumplimiento de los Principios Cooperativos. </a:t>
            </a:r>
            <a:endParaRPr lang="es-AR" sz="19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Wingdings" panose="05000000000000000000" pitchFamily="2" charset="2"/>
              <a:buChar char="q"/>
            </a:pPr>
            <a:r>
              <a:rPr lang="es-ES" sz="19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Una herramienta comunicacional. </a:t>
            </a:r>
            <a:endParaRPr lang="es-AR" sz="19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Wingdings" panose="05000000000000000000" pitchFamily="2" charset="2"/>
              <a:buChar char="q"/>
            </a:pPr>
            <a:r>
              <a:rPr lang="es-ES" sz="19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Un análisis del cumplimiento de la sostenibilidad social, económica y ambiental”</a:t>
            </a:r>
            <a:endParaRPr lang="es-AR" sz="19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261547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DB56CCE5-15ED-1B07-5DC3-3C509758ACDB}"/>
              </a:ext>
            </a:extLst>
          </p:cNvPr>
          <p:cNvSpPr txBox="1"/>
          <p:nvPr/>
        </p:nvSpPr>
        <p:spPr>
          <a:xfrm>
            <a:off x="1612900" y="318958"/>
            <a:ext cx="10312400" cy="5991384"/>
          </a:xfrm>
          <a:prstGeom prst="rect">
            <a:avLst/>
          </a:prstGeom>
          <a:noFill/>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spcAft>
                <a:spcPts val="80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Para la medición de la Responsabilidad Social Cooperativa de la CETAL se observa el cumplimiento de los Principios Cooperativos, en la búsqueda de: </a:t>
            </a:r>
          </a:p>
          <a:p>
            <a:pPr algn="just">
              <a:spcAft>
                <a:spcPts val="800"/>
              </a:spcAft>
            </a:pP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q"/>
            </a:pPr>
            <a:r>
              <a:rPr lang="es-ES" sz="2000" b="1" dirty="0">
                <a:effectLst/>
                <a:latin typeface="Arial" panose="020B0604020202020204" pitchFamily="34" charset="0"/>
                <a:ea typeface="Calibri" panose="020F0502020204030204" pitchFamily="34" charset="0"/>
                <a:cs typeface="Arial" panose="020B0604020202020204" pitchFamily="34" charset="0"/>
              </a:rPr>
              <a:t>Ponderar el impacto de la Responsabilidad Social Cooperativa – </a:t>
            </a:r>
            <a:r>
              <a:rPr lang="es-ES" sz="2000" b="1" dirty="0" err="1">
                <a:effectLst/>
                <a:latin typeface="Arial" panose="020B0604020202020204" pitchFamily="34" charset="0"/>
                <a:ea typeface="Calibri" panose="020F0502020204030204" pitchFamily="34" charset="0"/>
                <a:cs typeface="Arial" panose="020B0604020202020204" pitchFamily="34" charset="0"/>
              </a:rPr>
              <a:t>RSCoop</a:t>
            </a:r>
            <a:r>
              <a:rPr lang="es-ES" sz="2000" b="1" dirty="0">
                <a:effectLst/>
                <a:latin typeface="Arial" panose="020B0604020202020204" pitchFamily="34" charset="0"/>
                <a:ea typeface="Calibri" panose="020F0502020204030204" pitchFamily="34" charset="0"/>
                <a:cs typeface="Arial" panose="020B0604020202020204" pitchFamily="34" charset="0"/>
              </a:rPr>
              <a:t> – en los actores sociales y grupos de interés. </a:t>
            </a:r>
            <a:endParaRPr lang="es-AR" sz="20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800"/>
              </a:spcAft>
              <a:buFont typeface="Wingdings" panose="05000000000000000000" pitchFamily="2" charset="2"/>
              <a:buChar char="q"/>
            </a:pPr>
            <a:r>
              <a:rPr lang="es-ES" sz="2000" b="1" dirty="0">
                <a:effectLst/>
                <a:latin typeface="Arial" panose="020B0604020202020204" pitchFamily="34" charset="0"/>
                <a:ea typeface="Calibri" panose="020F0502020204030204" pitchFamily="34" charset="0"/>
                <a:cs typeface="Arial" panose="020B0604020202020204" pitchFamily="34" charset="0"/>
              </a:rPr>
              <a:t>Sensibilizar al movimiento cooperativo hacia la medición de la Responsabilidad Social Cooperativa (</a:t>
            </a:r>
            <a:r>
              <a:rPr lang="es-ES" sz="2000" b="1" dirty="0" err="1">
                <a:effectLst/>
                <a:latin typeface="Arial" panose="020B0604020202020204" pitchFamily="34" charset="0"/>
                <a:ea typeface="Calibri" panose="020F0502020204030204" pitchFamily="34" charset="0"/>
                <a:cs typeface="Arial" panose="020B0604020202020204" pitchFamily="34" charset="0"/>
              </a:rPr>
              <a:t>RSCoop</a:t>
            </a:r>
            <a:r>
              <a:rPr lang="es-ES" sz="2000" b="1" dirty="0">
                <a:effectLst/>
                <a:latin typeface="Arial" panose="020B0604020202020204" pitchFamily="34" charset="0"/>
                <a:ea typeface="Calibri" panose="020F0502020204030204" pitchFamily="34" charset="0"/>
                <a:cs typeface="Arial" panose="020B0604020202020204" pitchFamily="34" charset="0"/>
              </a:rPr>
              <a:t>). </a:t>
            </a:r>
            <a:endParaRPr lang="es-AR" sz="20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800"/>
              </a:spcAft>
              <a:buFont typeface="Wingdings" panose="05000000000000000000" pitchFamily="2" charset="2"/>
              <a:buChar char="q"/>
            </a:pPr>
            <a:r>
              <a:rPr lang="es-ES" sz="2000" b="1" dirty="0">
                <a:effectLst/>
                <a:latin typeface="Arial" panose="020B0604020202020204" pitchFamily="34" charset="0"/>
                <a:ea typeface="Calibri" panose="020F0502020204030204" pitchFamily="34" charset="0"/>
                <a:cs typeface="Arial" panose="020B0604020202020204" pitchFamily="34" charset="0"/>
              </a:rPr>
              <a:t>Profundizar las prácticas de Responsabilidad Social Cooperativa (</a:t>
            </a:r>
            <a:r>
              <a:rPr lang="es-ES" sz="2000" b="1" dirty="0" err="1">
                <a:effectLst/>
                <a:latin typeface="Arial" panose="020B0604020202020204" pitchFamily="34" charset="0"/>
                <a:ea typeface="Calibri" panose="020F0502020204030204" pitchFamily="34" charset="0"/>
                <a:cs typeface="Arial" panose="020B0604020202020204" pitchFamily="34" charset="0"/>
              </a:rPr>
              <a:t>RSCoop</a:t>
            </a:r>
            <a:r>
              <a:rPr lang="es-ES" sz="2000" b="1" dirty="0">
                <a:effectLst/>
                <a:latin typeface="Arial" panose="020B0604020202020204" pitchFamily="34" charset="0"/>
                <a:ea typeface="Calibri" panose="020F0502020204030204" pitchFamily="34" charset="0"/>
                <a:cs typeface="Arial" panose="020B0604020202020204" pitchFamily="34" charset="0"/>
              </a:rPr>
              <a:t>) de la dirigencia y el personal. </a:t>
            </a:r>
            <a:endParaRPr lang="es-AR" sz="20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800"/>
              </a:spcAft>
              <a:buFont typeface="Wingdings" panose="05000000000000000000" pitchFamily="2" charset="2"/>
              <a:buChar char="q"/>
            </a:pPr>
            <a:r>
              <a:rPr lang="es-ES" sz="2000" b="1" dirty="0">
                <a:effectLst/>
                <a:latin typeface="Arial" panose="020B0604020202020204" pitchFamily="34" charset="0"/>
                <a:ea typeface="Calibri" panose="020F0502020204030204" pitchFamily="34" charset="0"/>
                <a:cs typeface="Arial" panose="020B0604020202020204" pitchFamily="34" charset="0"/>
              </a:rPr>
              <a:t>Influir en los grupos de interés, organizaciones e instituciones en sentido de crear un ambiente favorable para la Economía Social. </a:t>
            </a:r>
            <a:endParaRPr lang="es-AR" sz="20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800"/>
              </a:spcAft>
              <a:buFont typeface="Wingdings" panose="05000000000000000000" pitchFamily="2" charset="2"/>
              <a:buChar char="q"/>
            </a:pPr>
            <a:r>
              <a:rPr lang="es-ES" sz="2000" b="1" dirty="0">
                <a:effectLst/>
                <a:latin typeface="Arial" panose="020B0604020202020204" pitchFamily="34" charset="0"/>
                <a:ea typeface="Calibri" panose="020F0502020204030204" pitchFamily="34" charset="0"/>
                <a:cs typeface="Arial" panose="020B0604020202020204" pitchFamily="34" charset="0"/>
              </a:rPr>
              <a:t>Producir información que tienda a un proceso de formación solidaria en las comunidades, fortaleciendo el mensaje cooperativo. </a:t>
            </a:r>
            <a:endParaRPr lang="es-AR" sz="20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800"/>
              </a:spcAft>
              <a:buFont typeface="Wingdings" panose="05000000000000000000" pitchFamily="2" charset="2"/>
              <a:buChar char="q"/>
            </a:pPr>
            <a:r>
              <a:rPr lang="es-ES" sz="2000" b="1" dirty="0">
                <a:effectLst/>
                <a:latin typeface="Arial" panose="020B0604020202020204" pitchFamily="34" charset="0"/>
                <a:ea typeface="Calibri" panose="020F0502020204030204" pitchFamily="34" charset="0"/>
                <a:cs typeface="Arial" panose="020B0604020202020204" pitchFamily="34" charset="0"/>
              </a:rPr>
              <a:t>Articular las acciones del movimiento cooperativo con el Estado, con el objetivo de generar políticas públicas pertinentes con la Economía Social. </a:t>
            </a:r>
            <a:endParaRPr lang="es-AR" sz="20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800"/>
              </a:spcAft>
              <a:buFont typeface="Wingdings" panose="05000000000000000000" pitchFamily="2" charset="2"/>
              <a:buChar char="q"/>
            </a:pPr>
            <a:r>
              <a:rPr lang="es-ES" sz="2000" b="1" dirty="0">
                <a:effectLst/>
                <a:latin typeface="Arial" panose="020B0604020202020204" pitchFamily="34" charset="0"/>
                <a:ea typeface="Calibri" panose="020F0502020204030204" pitchFamily="34" charset="0"/>
                <a:cs typeface="Arial" panose="020B0604020202020204" pitchFamily="34" charset="0"/>
              </a:rPr>
              <a:t>Presentar Reportes que muestren cuantitativa y cualitativamente la transparencia de los actos de la cooperativa a los distintos actores sociales. </a:t>
            </a:r>
            <a:endParaRPr lang="es-AR" sz="20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7401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F953746E-5929-1F0F-2613-DAD10ACD7A02}"/>
              </a:ext>
            </a:extLst>
          </p:cNvPr>
          <p:cNvSpPr txBox="1"/>
          <p:nvPr/>
        </p:nvSpPr>
        <p:spPr>
          <a:xfrm>
            <a:off x="1562470" y="904254"/>
            <a:ext cx="9916358" cy="5953746"/>
          </a:xfrm>
          <a:prstGeom prst="rect">
            <a:avLst/>
          </a:prstGeom>
          <a:noFill/>
        </p:spPr>
        <p:txBody>
          <a:bodyPr wrap="square">
            <a:spAutoFit/>
          </a:bodyPr>
          <a:lstStyle/>
          <a:p>
            <a:pPr algn="just">
              <a:spcAft>
                <a:spcPts val="800"/>
              </a:spcAft>
            </a:pPr>
            <a:r>
              <a:rPr lang="es-ES" sz="3000" dirty="0">
                <a:latin typeface="Arial Rounded MT Bold" panose="020F0704030504030204" pitchFamily="34" charset="0"/>
                <a:ea typeface="Calibri" panose="020F0502020204030204" pitchFamily="34" charset="0"/>
                <a:cs typeface="Times New Roman" panose="02020603050405020304" pitchFamily="18" charset="0"/>
              </a:rPr>
              <a:t>L</a:t>
            </a:r>
            <a:r>
              <a:rPr lang="es-ES" sz="3000" dirty="0">
                <a:effectLst/>
                <a:latin typeface="Arial Rounded MT Bold" panose="020F0704030504030204" pitchFamily="34" charset="0"/>
                <a:ea typeface="Calibri" panose="020F0502020204030204" pitchFamily="34" charset="0"/>
                <a:cs typeface="Times New Roman" panose="02020603050405020304" pitchFamily="18" charset="0"/>
              </a:rPr>
              <a:t>a Cooperativa Eléctrica de Tres Algarrobos Limitada - CETAL, al comprometerse con esta evaluación facilita: </a:t>
            </a:r>
            <a:endParaRPr lang="es-AR" sz="3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457200" lvl="0" indent="-457200" algn="just">
              <a:lnSpc>
                <a:spcPct val="150000"/>
              </a:lnSpc>
              <a:spcAft>
                <a:spcPts val="800"/>
              </a:spcAft>
              <a:buClr>
                <a:schemeClr val="accent1"/>
              </a:buClr>
              <a:buSzPts val="2600"/>
              <a:buFont typeface="Wingdings" panose="05000000000000000000" pitchFamily="2" charset="2"/>
              <a:buChar char="q"/>
            </a:pPr>
            <a:r>
              <a:rPr lang="es-ES" sz="3000" i="1" dirty="0">
                <a:effectLst/>
                <a:latin typeface="Calibri" panose="020F0502020204030204" pitchFamily="34" charset="0"/>
                <a:ea typeface="Calibri" panose="020F0502020204030204" pitchFamily="34" charset="0"/>
                <a:cs typeface="Calibri" panose="020F0502020204030204" pitchFamily="34" charset="0"/>
              </a:rPr>
              <a:t>CONSOLIDAR UNA FUERTE IDENTIDAD COOPERATIVA.</a:t>
            </a:r>
            <a:endParaRPr lang="es-AR" sz="3000" i="1" dirty="0">
              <a:effectLst/>
              <a:latin typeface="Calibri" panose="020F0502020204030204" pitchFamily="34" charset="0"/>
              <a:ea typeface="Calibri" panose="020F0502020204030204" pitchFamily="34" charset="0"/>
              <a:cs typeface="Calibri" panose="020F0502020204030204" pitchFamily="34" charset="0"/>
            </a:endParaRPr>
          </a:p>
          <a:p>
            <a:pPr marL="457200" lvl="0" indent="-457200" algn="just">
              <a:lnSpc>
                <a:spcPct val="150000"/>
              </a:lnSpc>
              <a:spcAft>
                <a:spcPts val="800"/>
              </a:spcAft>
              <a:buClr>
                <a:schemeClr val="accent1"/>
              </a:buClr>
              <a:buSzPts val="2600"/>
              <a:buFont typeface="Wingdings" panose="05000000000000000000" pitchFamily="2" charset="2"/>
              <a:buChar char="q"/>
            </a:pPr>
            <a:r>
              <a:rPr lang="es-ES" sz="3000" i="1" dirty="0">
                <a:effectLst/>
                <a:latin typeface="Calibri" panose="020F0502020204030204" pitchFamily="34" charset="0"/>
                <a:ea typeface="Calibri" panose="020F0502020204030204" pitchFamily="34" charset="0"/>
                <a:cs typeface="Calibri" panose="020F0502020204030204" pitchFamily="34" charset="0"/>
              </a:rPr>
              <a:t>BRINDAR DATOS OBJETIVOS PARA LA DEFENSA POLÍTICA DEL MOVIMIENTO. </a:t>
            </a:r>
            <a:endParaRPr lang="es-AR" sz="3000" i="1" dirty="0">
              <a:effectLst/>
              <a:latin typeface="Calibri" panose="020F0502020204030204" pitchFamily="34" charset="0"/>
              <a:ea typeface="Calibri" panose="020F0502020204030204" pitchFamily="34" charset="0"/>
              <a:cs typeface="Calibri" panose="020F0502020204030204" pitchFamily="34" charset="0"/>
            </a:endParaRPr>
          </a:p>
          <a:p>
            <a:pPr marL="457200" lvl="0" indent="-457200" algn="just">
              <a:lnSpc>
                <a:spcPct val="150000"/>
              </a:lnSpc>
              <a:spcAft>
                <a:spcPts val="800"/>
              </a:spcAft>
              <a:buClr>
                <a:schemeClr val="accent1"/>
              </a:buClr>
              <a:buSzPts val="2600"/>
              <a:buFont typeface="Wingdings" panose="05000000000000000000" pitchFamily="2" charset="2"/>
              <a:buChar char="q"/>
            </a:pPr>
            <a:r>
              <a:rPr lang="es-ES" sz="3000" i="1" dirty="0">
                <a:effectLst/>
                <a:latin typeface="Calibri" panose="020F0502020204030204" pitchFamily="34" charset="0"/>
                <a:ea typeface="Calibri" panose="020F0502020204030204" pitchFamily="34" charset="0"/>
                <a:cs typeface="Calibri" panose="020F0502020204030204" pitchFamily="34" charset="0"/>
              </a:rPr>
              <a:t>GENERAR CONDICIONES PARA LA INCIDENCIA EN LAS POLÍTICAS PÚBLICAS.</a:t>
            </a:r>
            <a:endParaRPr lang="es-AR" sz="3000" i="1"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800"/>
              </a:spcAft>
            </a:pPr>
            <a:r>
              <a:rPr lang="es-ES" sz="3000"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s-AR" sz="3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9464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5DBBAC9D-E227-C1E7-DF9D-88A7E240EDD7}"/>
              </a:ext>
            </a:extLst>
          </p:cNvPr>
          <p:cNvSpPr txBox="1"/>
          <p:nvPr/>
        </p:nvSpPr>
        <p:spPr>
          <a:xfrm>
            <a:off x="1562100" y="133688"/>
            <a:ext cx="10388600" cy="120032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effectLst>
            <a:glow rad="139700">
              <a:schemeClr val="accent1">
                <a:satMod val="175000"/>
                <a:alpha val="40000"/>
              </a:schemeClr>
            </a:glow>
          </a:effectLst>
        </p:spPr>
        <p:txBody>
          <a:bodyPr wrap="square">
            <a:spAutoFit/>
          </a:bodyPr>
          <a:lstStyle/>
          <a:p>
            <a:r>
              <a:rPr lang="es-ES" sz="1800" dirty="0">
                <a:effectLst/>
                <a:latin typeface="Arial" panose="020B0604020202020204" pitchFamily="34" charset="0"/>
                <a:ea typeface="Calibri" panose="020F0502020204030204" pitchFamily="34" charset="0"/>
              </a:rPr>
              <a:t>La presentación del Balance Social Cooperativo, Reporte de Sostenibilidad Económica, Social y Ambiental la CETAL, se enmarca en el compromiso asumido por parte de la Alianza Cooperativa Internacional, de trabajar para el logro y cumplimiento de los 17 Objetivos de Desarrollo Sostenible (ODS) de la Agenda 2030 para el Desarrollo Sostenible de Naciones Unidas</a:t>
            </a:r>
            <a:endParaRPr lang="es-AR" dirty="0"/>
          </a:p>
        </p:txBody>
      </p:sp>
      <p:pic>
        <p:nvPicPr>
          <p:cNvPr id="5" name="Imagen 4" descr="Interfaz de usuario gráfica&#10;&#10;El contenido generado por IA puede ser incorrecto.">
            <a:extLst>
              <a:ext uri="{FF2B5EF4-FFF2-40B4-BE49-F238E27FC236}">
                <a16:creationId xmlns:a16="http://schemas.microsoft.com/office/drawing/2014/main" xmlns="" id="{F10D9283-BD1F-F110-0F1E-0B63722444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843" y="1816101"/>
            <a:ext cx="9661857" cy="45700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20988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B127E8D-E334-5FA2-9548-8FBB6599CC4F}"/>
              </a:ext>
            </a:extLst>
          </p:cNvPr>
          <p:cNvSpPr txBox="1"/>
          <p:nvPr/>
        </p:nvSpPr>
        <p:spPr>
          <a:xfrm>
            <a:off x="1612900" y="136801"/>
            <a:ext cx="10439400" cy="6721199"/>
          </a:xfrm>
          <a:custGeom>
            <a:avLst/>
            <a:gdLst>
              <a:gd name="connsiteX0" fmla="*/ 0 w 10439400"/>
              <a:gd name="connsiteY0" fmla="*/ 0 h 6721199"/>
              <a:gd name="connsiteX1" fmla="*/ 579967 w 10439400"/>
              <a:gd name="connsiteY1" fmla="*/ 0 h 6721199"/>
              <a:gd name="connsiteX2" fmla="*/ 1368721 w 10439400"/>
              <a:gd name="connsiteY2" fmla="*/ 0 h 6721199"/>
              <a:gd name="connsiteX3" fmla="*/ 1948688 w 10439400"/>
              <a:gd name="connsiteY3" fmla="*/ 0 h 6721199"/>
              <a:gd name="connsiteX4" fmla="*/ 2215473 w 10439400"/>
              <a:gd name="connsiteY4" fmla="*/ 0 h 6721199"/>
              <a:gd name="connsiteX5" fmla="*/ 2795439 w 10439400"/>
              <a:gd name="connsiteY5" fmla="*/ 0 h 6721199"/>
              <a:gd name="connsiteX6" fmla="*/ 3166618 w 10439400"/>
              <a:gd name="connsiteY6" fmla="*/ 0 h 6721199"/>
              <a:gd name="connsiteX7" fmla="*/ 3746585 w 10439400"/>
              <a:gd name="connsiteY7" fmla="*/ 0 h 6721199"/>
              <a:gd name="connsiteX8" fmla="*/ 4013369 w 10439400"/>
              <a:gd name="connsiteY8" fmla="*/ 0 h 6721199"/>
              <a:gd name="connsiteX9" fmla="*/ 4280154 w 10439400"/>
              <a:gd name="connsiteY9" fmla="*/ 0 h 6721199"/>
              <a:gd name="connsiteX10" fmla="*/ 4755727 w 10439400"/>
              <a:gd name="connsiteY10" fmla="*/ 0 h 6721199"/>
              <a:gd name="connsiteX11" fmla="*/ 5335693 w 10439400"/>
              <a:gd name="connsiteY11" fmla="*/ 0 h 6721199"/>
              <a:gd name="connsiteX12" fmla="*/ 5915660 w 10439400"/>
              <a:gd name="connsiteY12" fmla="*/ 0 h 6721199"/>
              <a:gd name="connsiteX13" fmla="*/ 6182445 w 10439400"/>
              <a:gd name="connsiteY13" fmla="*/ 0 h 6721199"/>
              <a:gd name="connsiteX14" fmla="*/ 6553623 w 10439400"/>
              <a:gd name="connsiteY14" fmla="*/ 0 h 6721199"/>
              <a:gd name="connsiteX15" fmla="*/ 6924802 w 10439400"/>
              <a:gd name="connsiteY15" fmla="*/ 0 h 6721199"/>
              <a:gd name="connsiteX16" fmla="*/ 7609163 w 10439400"/>
              <a:gd name="connsiteY16" fmla="*/ 0 h 6721199"/>
              <a:gd name="connsiteX17" fmla="*/ 8293523 w 10439400"/>
              <a:gd name="connsiteY17" fmla="*/ 0 h 6721199"/>
              <a:gd name="connsiteX18" fmla="*/ 8664702 w 10439400"/>
              <a:gd name="connsiteY18" fmla="*/ 0 h 6721199"/>
              <a:gd name="connsiteX19" fmla="*/ 8931487 w 10439400"/>
              <a:gd name="connsiteY19" fmla="*/ 0 h 6721199"/>
              <a:gd name="connsiteX20" fmla="*/ 9302665 w 10439400"/>
              <a:gd name="connsiteY20" fmla="*/ 0 h 6721199"/>
              <a:gd name="connsiteX21" fmla="*/ 9882632 w 10439400"/>
              <a:gd name="connsiteY21" fmla="*/ 0 h 6721199"/>
              <a:gd name="connsiteX22" fmla="*/ 10439400 w 10439400"/>
              <a:gd name="connsiteY22" fmla="*/ 0 h 6721199"/>
              <a:gd name="connsiteX23" fmla="*/ 10439400 w 10439400"/>
              <a:gd name="connsiteY23" fmla="*/ 425676 h 6721199"/>
              <a:gd name="connsiteX24" fmla="*/ 10439400 w 10439400"/>
              <a:gd name="connsiteY24" fmla="*/ 784140 h 6721199"/>
              <a:gd name="connsiteX25" fmla="*/ 10439400 w 10439400"/>
              <a:gd name="connsiteY25" fmla="*/ 1277028 h 6721199"/>
              <a:gd name="connsiteX26" fmla="*/ 10439400 w 10439400"/>
              <a:gd name="connsiteY26" fmla="*/ 1635492 h 6721199"/>
              <a:gd name="connsiteX27" fmla="*/ 10439400 w 10439400"/>
              <a:gd name="connsiteY27" fmla="*/ 2195592 h 6721199"/>
              <a:gd name="connsiteX28" fmla="*/ 10439400 w 10439400"/>
              <a:gd name="connsiteY28" fmla="*/ 2554056 h 6721199"/>
              <a:gd name="connsiteX29" fmla="*/ 10439400 w 10439400"/>
              <a:gd name="connsiteY29" fmla="*/ 3248580 h 6721199"/>
              <a:gd name="connsiteX30" fmla="*/ 10439400 w 10439400"/>
              <a:gd name="connsiteY30" fmla="*/ 3674255 h 6721199"/>
              <a:gd name="connsiteX31" fmla="*/ 10439400 w 10439400"/>
              <a:gd name="connsiteY31" fmla="*/ 4368779 h 6721199"/>
              <a:gd name="connsiteX32" fmla="*/ 10439400 w 10439400"/>
              <a:gd name="connsiteY32" fmla="*/ 5063303 h 6721199"/>
              <a:gd name="connsiteX33" fmla="*/ 10439400 w 10439400"/>
              <a:gd name="connsiteY33" fmla="*/ 5757827 h 6721199"/>
              <a:gd name="connsiteX34" fmla="*/ 10439400 w 10439400"/>
              <a:gd name="connsiteY34" fmla="*/ 6721199 h 6721199"/>
              <a:gd name="connsiteX35" fmla="*/ 9650645 w 10439400"/>
              <a:gd name="connsiteY35" fmla="*/ 6721199 h 6721199"/>
              <a:gd name="connsiteX36" fmla="*/ 8966285 w 10439400"/>
              <a:gd name="connsiteY36" fmla="*/ 6721199 h 6721199"/>
              <a:gd name="connsiteX37" fmla="*/ 8386318 w 10439400"/>
              <a:gd name="connsiteY37" fmla="*/ 6721199 h 6721199"/>
              <a:gd name="connsiteX38" fmla="*/ 7910745 w 10439400"/>
              <a:gd name="connsiteY38" fmla="*/ 6721199 h 6721199"/>
              <a:gd name="connsiteX39" fmla="*/ 7330779 w 10439400"/>
              <a:gd name="connsiteY39" fmla="*/ 6721199 h 6721199"/>
              <a:gd name="connsiteX40" fmla="*/ 6646418 w 10439400"/>
              <a:gd name="connsiteY40" fmla="*/ 6721199 h 6721199"/>
              <a:gd name="connsiteX41" fmla="*/ 6379633 w 10439400"/>
              <a:gd name="connsiteY41" fmla="*/ 6721199 h 6721199"/>
              <a:gd name="connsiteX42" fmla="*/ 6008455 w 10439400"/>
              <a:gd name="connsiteY42" fmla="*/ 6721199 h 6721199"/>
              <a:gd name="connsiteX43" fmla="*/ 5324094 w 10439400"/>
              <a:gd name="connsiteY43" fmla="*/ 6721199 h 6721199"/>
              <a:gd name="connsiteX44" fmla="*/ 5057309 w 10439400"/>
              <a:gd name="connsiteY44" fmla="*/ 6721199 h 6721199"/>
              <a:gd name="connsiteX45" fmla="*/ 4790525 w 10439400"/>
              <a:gd name="connsiteY45" fmla="*/ 6721199 h 6721199"/>
              <a:gd name="connsiteX46" fmla="*/ 4106164 w 10439400"/>
              <a:gd name="connsiteY46" fmla="*/ 6721199 h 6721199"/>
              <a:gd name="connsiteX47" fmla="*/ 3421803 w 10439400"/>
              <a:gd name="connsiteY47" fmla="*/ 6721199 h 6721199"/>
              <a:gd name="connsiteX48" fmla="*/ 3155019 w 10439400"/>
              <a:gd name="connsiteY48" fmla="*/ 6721199 h 6721199"/>
              <a:gd name="connsiteX49" fmla="*/ 2888234 w 10439400"/>
              <a:gd name="connsiteY49" fmla="*/ 6721199 h 6721199"/>
              <a:gd name="connsiteX50" fmla="*/ 2517055 w 10439400"/>
              <a:gd name="connsiteY50" fmla="*/ 6721199 h 6721199"/>
              <a:gd name="connsiteX51" fmla="*/ 1937089 w 10439400"/>
              <a:gd name="connsiteY51" fmla="*/ 6721199 h 6721199"/>
              <a:gd name="connsiteX52" fmla="*/ 1461516 w 10439400"/>
              <a:gd name="connsiteY52" fmla="*/ 6721199 h 6721199"/>
              <a:gd name="connsiteX53" fmla="*/ 777155 w 10439400"/>
              <a:gd name="connsiteY53" fmla="*/ 6721199 h 6721199"/>
              <a:gd name="connsiteX54" fmla="*/ 0 w 10439400"/>
              <a:gd name="connsiteY54" fmla="*/ 6721199 h 6721199"/>
              <a:gd name="connsiteX55" fmla="*/ 0 w 10439400"/>
              <a:gd name="connsiteY55" fmla="*/ 6093887 h 6721199"/>
              <a:gd name="connsiteX56" fmla="*/ 0 w 10439400"/>
              <a:gd name="connsiteY56" fmla="*/ 5735423 h 6721199"/>
              <a:gd name="connsiteX57" fmla="*/ 0 w 10439400"/>
              <a:gd name="connsiteY57" fmla="*/ 5175323 h 6721199"/>
              <a:gd name="connsiteX58" fmla="*/ 0 w 10439400"/>
              <a:gd name="connsiteY58" fmla="*/ 4816859 h 6721199"/>
              <a:gd name="connsiteX59" fmla="*/ 0 w 10439400"/>
              <a:gd name="connsiteY59" fmla="*/ 4256759 h 6721199"/>
              <a:gd name="connsiteX60" fmla="*/ 0 w 10439400"/>
              <a:gd name="connsiteY60" fmla="*/ 3831083 h 6721199"/>
              <a:gd name="connsiteX61" fmla="*/ 0 w 10439400"/>
              <a:gd name="connsiteY61" fmla="*/ 3203772 h 6721199"/>
              <a:gd name="connsiteX62" fmla="*/ 0 w 10439400"/>
              <a:gd name="connsiteY62" fmla="*/ 2643672 h 6721199"/>
              <a:gd name="connsiteX63" fmla="*/ 0 w 10439400"/>
              <a:gd name="connsiteY63" fmla="*/ 2083572 h 6721199"/>
              <a:gd name="connsiteX64" fmla="*/ 0 w 10439400"/>
              <a:gd name="connsiteY64" fmla="*/ 1523472 h 6721199"/>
              <a:gd name="connsiteX65" fmla="*/ 0 w 10439400"/>
              <a:gd name="connsiteY65" fmla="*/ 1165008 h 6721199"/>
              <a:gd name="connsiteX66" fmla="*/ 0 w 10439400"/>
              <a:gd name="connsiteY66" fmla="*/ 672120 h 6721199"/>
              <a:gd name="connsiteX67" fmla="*/ 0 w 10439400"/>
              <a:gd name="connsiteY67" fmla="*/ 0 h 672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0439400" h="6721199" extrusionOk="0">
                <a:moveTo>
                  <a:pt x="0" y="0"/>
                </a:moveTo>
                <a:cubicBezTo>
                  <a:pt x="196845" y="-24847"/>
                  <a:pt x="332347" y="2418"/>
                  <a:pt x="579967" y="0"/>
                </a:cubicBezTo>
                <a:cubicBezTo>
                  <a:pt x="827587" y="-2418"/>
                  <a:pt x="1210444" y="65907"/>
                  <a:pt x="1368721" y="0"/>
                </a:cubicBezTo>
                <a:cubicBezTo>
                  <a:pt x="1526998" y="-65907"/>
                  <a:pt x="1806250" y="963"/>
                  <a:pt x="1948688" y="0"/>
                </a:cubicBezTo>
                <a:cubicBezTo>
                  <a:pt x="2091126" y="-963"/>
                  <a:pt x="2109032" y="31795"/>
                  <a:pt x="2215473" y="0"/>
                </a:cubicBezTo>
                <a:cubicBezTo>
                  <a:pt x="2321914" y="-31795"/>
                  <a:pt x="2541766" y="40618"/>
                  <a:pt x="2795439" y="0"/>
                </a:cubicBezTo>
                <a:cubicBezTo>
                  <a:pt x="3049112" y="-40618"/>
                  <a:pt x="3060726" y="30063"/>
                  <a:pt x="3166618" y="0"/>
                </a:cubicBezTo>
                <a:cubicBezTo>
                  <a:pt x="3272510" y="-30063"/>
                  <a:pt x="3495598" y="21243"/>
                  <a:pt x="3746585" y="0"/>
                </a:cubicBezTo>
                <a:cubicBezTo>
                  <a:pt x="3997572" y="-21243"/>
                  <a:pt x="3959323" y="11227"/>
                  <a:pt x="4013369" y="0"/>
                </a:cubicBezTo>
                <a:cubicBezTo>
                  <a:pt x="4067415" y="-11227"/>
                  <a:pt x="4182236" y="23466"/>
                  <a:pt x="4280154" y="0"/>
                </a:cubicBezTo>
                <a:cubicBezTo>
                  <a:pt x="4378072" y="-23466"/>
                  <a:pt x="4650788" y="51579"/>
                  <a:pt x="4755727" y="0"/>
                </a:cubicBezTo>
                <a:cubicBezTo>
                  <a:pt x="4860666" y="-51579"/>
                  <a:pt x="5088522" y="36273"/>
                  <a:pt x="5335693" y="0"/>
                </a:cubicBezTo>
                <a:cubicBezTo>
                  <a:pt x="5582864" y="-36273"/>
                  <a:pt x="5734487" y="68676"/>
                  <a:pt x="5915660" y="0"/>
                </a:cubicBezTo>
                <a:cubicBezTo>
                  <a:pt x="6096833" y="-68676"/>
                  <a:pt x="6066022" y="18131"/>
                  <a:pt x="6182445" y="0"/>
                </a:cubicBezTo>
                <a:cubicBezTo>
                  <a:pt x="6298868" y="-18131"/>
                  <a:pt x="6444651" y="5861"/>
                  <a:pt x="6553623" y="0"/>
                </a:cubicBezTo>
                <a:cubicBezTo>
                  <a:pt x="6662595" y="-5861"/>
                  <a:pt x="6792697" y="28995"/>
                  <a:pt x="6924802" y="0"/>
                </a:cubicBezTo>
                <a:cubicBezTo>
                  <a:pt x="7056907" y="-28995"/>
                  <a:pt x="7345938" y="35333"/>
                  <a:pt x="7609163" y="0"/>
                </a:cubicBezTo>
                <a:cubicBezTo>
                  <a:pt x="7872388" y="-35333"/>
                  <a:pt x="7959535" y="3640"/>
                  <a:pt x="8293523" y="0"/>
                </a:cubicBezTo>
                <a:cubicBezTo>
                  <a:pt x="8627511" y="-3640"/>
                  <a:pt x="8562528" y="39233"/>
                  <a:pt x="8664702" y="0"/>
                </a:cubicBezTo>
                <a:cubicBezTo>
                  <a:pt x="8766876" y="-39233"/>
                  <a:pt x="8867513" y="23122"/>
                  <a:pt x="8931487" y="0"/>
                </a:cubicBezTo>
                <a:cubicBezTo>
                  <a:pt x="8995461" y="-23122"/>
                  <a:pt x="9171584" y="18723"/>
                  <a:pt x="9302665" y="0"/>
                </a:cubicBezTo>
                <a:cubicBezTo>
                  <a:pt x="9433746" y="-18723"/>
                  <a:pt x="9691974" y="58290"/>
                  <a:pt x="9882632" y="0"/>
                </a:cubicBezTo>
                <a:cubicBezTo>
                  <a:pt x="10073290" y="-58290"/>
                  <a:pt x="10310184" y="9159"/>
                  <a:pt x="10439400" y="0"/>
                </a:cubicBezTo>
                <a:cubicBezTo>
                  <a:pt x="10458957" y="192796"/>
                  <a:pt x="10410246" y="254356"/>
                  <a:pt x="10439400" y="425676"/>
                </a:cubicBezTo>
                <a:cubicBezTo>
                  <a:pt x="10468554" y="596996"/>
                  <a:pt x="10426931" y="669681"/>
                  <a:pt x="10439400" y="784140"/>
                </a:cubicBezTo>
                <a:cubicBezTo>
                  <a:pt x="10451869" y="898599"/>
                  <a:pt x="10382755" y="1161858"/>
                  <a:pt x="10439400" y="1277028"/>
                </a:cubicBezTo>
                <a:cubicBezTo>
                  <a:pt x="10496045" y="1392198"/>
                  <a:pt x="10429439" y="1497284"/>
                  <a:pt x="10439400" y="1635492"/>
                </a:cubicBezTo>
                <a:cubicBezTo>
                  <a:pt x="10449361" y="1773700"/>
                  <a:pt x="10400729" y="2027798"/>
                  <a:pt x="10439400" y="2195592"/>
                </a:cubicBezTo>
                <a:cubicBezTo>
                  <a:pt x="10478071" y="2363386"/>
                  <a:pt x="10408194" y="2429678"/>
                  <a:pt x="10439400" y="2554056"/>
                </a:cubicBezTo>
                <a:cubicBezTo>
                  <a:pt x="10470606" y="2678434"/>
                  <a:pt x="10408813" y="3098254"/>
                  <a:pt x="10439400" y="3248580"/>
                </a:cubicBezTo>
                <a:cubicBezTo>
                  <a:pt x="10469987" y="3398906"/>
                  <a:pt x="10395409" y="3535941"/>
                  <a:pt x="10439400" y="3674255"/>
                </a:cubicBezTo>
                <a:cubicBezTo>
                  <a:pt x="10483391" y="3812570"/>
                  <a:pt x="10436333" y="4181101"/>
                  <a:pt x="10439400" y="4368779"/>
                </a:cubicBezTo>
                <a:cubicBezTo>
                  <a:pt x="10442467" y="4556457"/>
                  <a:pt x="10381430" y="4916474"/>
                  <a:pt x="10439400" y="5063303"/>
                </a:cubicBezTo>
                <a:cubicBezTo>
                  <a:pt x="10497370" y="5210132"/>
                  <a:pt x="10387798" y="5515645"/>
                  <a:pt x="10439400" y="5757827"/>
                </a:cubicBezTo>
                <a:cubicBezTo>
                  <a:pt x="10491002" y="6000009"/>
                  <a:pt x="10356813" y="6347871"/>
                  <a:pt x="10439400" y="6721199"/>
                </a:cubicBezTo>
                <a:cubicBezTo>
                  <a:pt x="10177782" y="6792975"/>
                  <a:pt x="10008859" y="6647578"/>
                  <a:pt x="9650645" y="6721199"/>
                </a:cubicBezTo>
                <a:cubicBezTo>
                  <a:pt x="9292432" y="6794820"/>
                  <a:pt x="9137887" y="6683116"/>
                  <a:pt x="8966285" y="6721199"/>
                </a:cubicBezTo>
                <a:cubicBezTo>
                  <a:pt x="8794683" y="6759282"/>
                  <a:pt x="8527013" y="6707774"/>
                  <a:pt x="8386318" y="6721199"/>
                </a:cubicBezTo>
                <a:cubicBezTo>
                  <a:pt x="8245623" y="6734624"/>
                  <a:pt x="8121384" y="6678990"/>
                  <a:pt x="7910745" y="6721199"/>
                </a:cubicBezTo>
                <a:cubicBezTo>
                  <a:pt x="7700106" y="6763408"/>
                  <a:pt x="7599334" y="6658901"/>
                  <a:pt x="7330779" y="6721199"/>
                </a:cubicBezTo>
                <a:cubicBezTo>
                  <a:pt x="7062224" y="6783497"/>
                  <a:pt x="6978688" y="6661154"/>
                  <a:pt x="6646418" y="6721199"/>
                </a:cubicBezTo>
                <a:cubicBezTo>
                  <a:pt x="6314148" y="6781244"/>
                  <a:pt x="6462954" y="6694198"/>
                  <a:pt x="6379633" y="6721199"/>
                </a:cubicBezTo>
                <a:cubicBezTo>
                  <a:pt x="6296313" y="6748200"/>
                  <a:pt x="6180383" y="6706105"/>
                  <a:pt x="6008455" y="6721199"/>
                </a:cubicBezTo>
                <a:cubicBezTo>
                  <a:pt x="5836527" y="6736293"/>
                  <a:pt x="5640917" y="6690767"/>
                  <a:pt x="5324094" y="6721199"/>
                </a:cubicBezTo>
                <a:cubicBezTo>
                  <a:pt x="5007271" y="6751631"/>
                  <a:pt x="5188568" y="6707837"/>
                  <a:pt x="5057309" y="6721199"/>
                </a:cubicBezTo>
                <a:cubicBezTo>
                  <a:pt x="4926051" y="6734561"/>
                  <a:pt x="4878442" y="6693527"/>
                  <a:pt x="4790525" y="6721199"/>
                </a:cubicBezTo>
                <a:cubicBezTo>
                  <a:pt x="4702608" y="6748871"/>
                  <a:pt x="4308222" y="6667807"/>
                  <a:pt x="4106164" y="6721199"/>
                </a:cubicBezTo>
                <a:cubicBezTo>
                  <a:pt x="3904106" y="6774591"/>
                  <a:pt x="3730185" y="6685123"/>
                  <a:pt x="3421803" y="6721199"/>
                </a:cubicBezTo>
                <a:cubicBezTo>
                  <a:pt x="3113421" y="6757275"/>
                  <a:pt x="3222853" y="6706449"/>
                  <a:pt x="3155019" y="6721199"/>
                </a:cubicBezTo>
                <a:cubicBezTo>
                  <a:pt x="3087185" y="6735949"/>
                  <a:pt x="3016346" y="6704732"/>
                  <a:pt x="2888234" y="6721199"/>
                </a:cubicBezTo>
                <a:cubicBezTo>
                  <a:pt x="2760122" y="6737666"/>
                  <a:pt x="2665593" y="6716658"/>
                  <a:pt x="2517055" y="6721199"/>
                </a:cubicBezTo>
                <a:cubicBezTo>
                  <a:pt x="2368517" y="6725740"/>
                  <a:pt x="2076899" y="6686389"/>
                  <a:pt x="1937089" y="6721199"/>
                </a:cubicBezTo>
                <a:cubicBezTo>
                  <a:pt x="1797279" y="6756009"/>
                  <a:pt x="1698036" y="6692077"/>
                  <a:pt x="1461516" y="6721199"/>
                </a:cubicBezTo>
                <a:cubicBezTo>
                  <a:pt x="1224996" y="6750321"/>
                  <a:pt x="1034218" y="6654361"/>
                  <a:pt x="777155" y="6721199"/>
                </a:cubicBezTo>
                <a:cubicBezTo>
                  <a:pt x="520092" y="6788037"/>
                  <a:pt x="312800" y="6674023"/>
                  <a:pt x="0" y="6721199"/>
                </a:cubicBezTo>
                <a:cubicBezTo>
                  <a:pt x="-42400" y="6555561"/>
                  <a:pt x="32385" y="6351518"/>
                  <a:pt x="0" y="6093887"/>
                </a:cubicBezTo>
                <a:cubicBezTo>
                  <a:pt x="-32385" y="5836256"/>
                  <a:pt x="19291" y="5822824"/>
                  <a:pt x="0" y="5735423"/>
                </a:cubicBezTo>
                <a:cubicBezTo>
                  <a:pt x="-19291" y="5648022"/>
                  <a:pt x="30844" y="5313924"/>
                  <a:pt x="0" y="5175323"/>
                </a:cubicBezTo>
                <a:cubicBezTo>
                  <a:pt x="-30844" y="5036722"/>
                  <a:pt x="4580" y="4951825"/>
                  <a:pt x="0" y="4816859"/>
                </a:cubicBezTo>
                <a:cubicBezTo>
                  <a:pt x="-4580" y="4681893"/>
                  <a:pt x="36020" y="4428833"/>
                  <a:pt x="0" y="4256759"/>
                </a:cubicBezTo>
                <a:cubicBezTo>
                  <a:pt x="-36020" y="4084685"/>
                  <a:pt x="38305" y="3955769"/>
                  <a:pt x="0" y="3831083"/>
                </a:cubicBezTo>
                <a:cubicBezTo>
                  <a:pt x="-38305" y="3706397"/>
                  <a:pt x="12071" y="3401486"/>
                  <a:pt x="0" y="3203772"/>
                </a:cubicBezTo>
                <a:cubicBezTo>
                  <a:pt x="-12071" y="3006058"/>
                  <a:pt x="43681" y="2784118"/>
                  <a:pt x="0" y="2643672"/>
                </a:cubicBezTo>
                <a:cubicBezTo>
                  <a:pt x="-43681" y="2503226"/>
                  <a:pt x="21967" y="2290605"/>
                  <a:pt x="0" y="2083572"/>
                </a:cubicBezTo>
                <a:cubicBezTo>
                  <a:pt x="-21967" y="1876539"/>
                  <a:pt x="37760" y="1717256"/>
                  <a:pt x="0" y="1523472"/>
                </a:cubicBezTo>
                <a:cubicBezTo>
                  <a:pt x="-37760" y="1329688"/>
                  <a:pt x="12266" y="1299586"/>
                  <a:pt x="0" y="1165008"/>
                </a:cubicBezTo>
                <a:cubicBezTo>
                  <a:pt x="-12266" y="1030430"/>
                  <a:pt x="966" y="780438"/>
                  <a:pt x="0" y="672120"/>
                </a:cubicBezTo>
                <a:cubicBezTo>
                  <a:pt x="-966" y="563802"/>
                  <a:pt x="62647" y="251992"/>
                  <a:pt x="0" y="0"/>
                </a:cubicBezTo>
                <a:close/>
              </a:path>
            </a:pathLst>
          </a:custGeom>
          <a:noFill/>
          <a:ln>
            <a:solidFill>
              <a:srgbClr val="CC6600"/>
            </a:solidFill>
            <a:extLst>
              <a:ext uri="{C807C97D-BFC1-408E-A445-0C87EB9F89A2}">
                <ask:lineSketchStyleProps xmlns:ask="http://schemas.microsoft.com/office/drawing/2018/sketchyshapes" xmlns="" sd="995611995">
                  <a:prstGeom prst="rect">
                    <a:avLst/>
                  </a:prstGeom>
                  <ask:type>
                    <ask:lineSketchScribble/>
                  </ask:type>
                </ask:lineSketchStyleProps>
              </a:ext>
            </a:extLst>
          </a:ln>
        </p:spPr>
        <p:txBody>
          <a:bodyPr wrap="square">
            <a:spAutoFit/>
          </a:bodyPr>
          <a:lstStyle/>
          <a:p>
            <a:pPr algn="just">
              <a:spcAft>
                <a:spcPts val="800"/>
              </a:spcAft>
            </a:pPr>
            <a:r>
              <a:rPr lang="es-ES" dirty="0">
                <a:effectLst/>
                <a:latin typeface="Arial" panose="020B0604020202020204" pitchFamily="34" charset="0"/>
                <a:ea typeface="Calibri" panose="020F0502020204030204" pitchFamily="34" charset="0"/>
                <a:cs typeface="Times New Roman" panose="02020603050405020304" pitchFamily="18" charset="0"/>
              </a:rPr>
              <a:t>En la XXI Conferencia Regional de Cooperativas de las Américas, celebrada en la ciudad de San José de Costa Rica, en el mes de noviembre de 2019, bajo el lema Cambio/Impacto/Sostenibilidad “Cooperativas, actores económicos con impacto social y sostenible”, en sus conclusiones en el punto 3. Profundización de la Cooperación entre Cooperativas, expresa la necesidad de “…facilitar la implementación general del Balance Social Cooperativo entre las cooperativas de la Región</a:t>
            </a:r>
            <a:r>
              <a:rPr lang="es-ES" b="1" dirty="0">
                <a:effectLst/>
                <a:latin typeface="Arial" panose="020B0604020202020204" pitchFamily="34" charset="0"/>
                <a:ea typeface="Calibri" panose="020F0502020204030204" pitchFamily="34" charset="0"/>
                <a:cs typeface="Times New Roman" panose="02020603050405020304" pitchFamily="18" charset="0"/>
              </a:rPr>
              <a:t>”.</a:t>
            </a:r>
            <a:r>
              <a:rPr lang="es-ES" dirty="0">
                <a:effectLst/>
                <a:latin typeface="Arial" panose="020B0604020202020204" pitchFamily="34" charset="0"/>
                <a:ea typeface="Calibri" panose="020F0502020204030204" pitchFamily="34" charset="0"/>
                <a:cs typeface="Times New Roman" panose="02020603050405020304" pitchFamily="18" charset="0"/>
              </a:rPr>
              <a:t> Dentro del marco de dicha Conferencia, se desarrolló el Laboratorio de Balance Social Cooperativo cuyas ideas ejes se centraron en: </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s-ES" dirty="0">
                <a:effectLst/>
                <a:latin typeface="Arial" panose="020B0604020202020204" pitchFamily="34" charset="0"/>
                <a:ea typeface="Calibri" panose="020F0502020204030204" pitchFamily="34" charset="0"/>
                <a:cs typeface="Times New Roman" panose="02020603050405020304" pitchFamily="18" charset="0"/>
              </a:rPr>
              <a:t>“El Balance Social Cooperativo es la herramienta estratégica y comunicacional que mide el cumplimiento, la articulación y la transversalización de los Principios Cooperativos Universales y los Objetivos de Desarrollo Sostenibles.</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s-ES" dirty="0">
                <a:effectLst/>
                <a:latin typeface="Arial" panose="020B0604020202020204" pitchFamily="34" charset="0"/>
                <a:ea typeface="Calibri" panose="020F0502020204030204" pitchFamily="34" charset="0"/>
                <a:cs typeface="Times New Roman" panose="02020603050405020304" pitchFamily="18" charset="0"/>
              </a:rPr>
              <a:t>- Promocionar el </a:t>
            </a:r>
            <a:r>
              <a:rPr lang="es-ES" dirty="0" err="1">
                <a:effectLst/>
                <a:latin typeface="Arial" panose="020B0604020202020204" pitchFamily="34" charset="0"/>
                <a:ea typeface="Calibri" panose="020F0502020204030204" pitchFamily="34" charset="0"/>
                <a:cs typeface="Times New Roman" panose="02020603050405020304" pitchFamily="18" charset="0"/>
              </a:rPr>
              <a:t>BSCoop</a:t>
            </a:r>
            <a:r>
              <a:rPr lang="es-ES" dirty="0">
                <a:effectLst/>
                <a:latin typeface="Arial" panose="020B0604020202020204" pitchFamily="34" charset="0"/>
                <a:ea typeface="Calibri" panose="020F0502020204030204" pitchFamily="34" charset="0"/>
                <a:cs typeface="Times New Roman" panose="02020603050405020304" pitchFamily="18" charset="0"/>
              </a:rPr>
              <a:t> como una forma de recrear el modelo cooperativo. </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s-ES" dirty="0">
                <a:effectLst/>
                <a:latin typeface="Arial" panose="020B0604020202020204" pitchFamily="34" charset="0"/>
                <a:ea typeface="Calibri" panose="020F0502020204030204" pitchFamily="34" charset="0"/>
                <a:cs typeface="Times New Roman" panose="02020603050405020304" pitchFamily="18" charset="0"/>
              </a:rPr>
              <a:t>- Difundir la importancia de la implementación del Balance Social Cooperativo. </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s-ES" dirty="0">
                <a:effectLst/>
                <a:latin typeface="Arial" panose="020B0604020202020204" pitchFamily="34" charset="0"/>
                <a:ea typeface="Calibri" panose="020F0502020204030204" pitchFamily="34" charset="0"/>
                <a:cs typeface="Times New Roman" panose="02020603050405020304" pitchFamily="18" charset="0"/>
              </a:rPr>
              <a:t>- Ratificación de la necesidad de la medición de la </a:t>
            </a:r>
            <a:r>
              <a:rPr lang="es-ES" dirty="0" err="1">
                <a:effectLst/>
                <a:latin typeface="Arial" panose="020B0604020202020204" pitchFamily="34" charset="0"/>
                <a:ea typeface="Calibri" panose="020F0502020204030204" pitchFamily="34" charset="0"/>
                <a:cs typeface="Times New Roman" panose="02020603050405020304" pitchFamily="18" charset="0"/>
              </a:rPr>
              <a:t>RSCoop</a:t>
            </a:r>
            <a:r>
              <a:rPr lang="es-ES" dirty="0">
                <a:effectLst/>
                <a:latin typeface="Arial" panose="020B0604020202020204" pitchFamily="34" charset="0"/>
                <a:ea typeface="Calibri" panose="020F0502020204030204" pitchFamily="34" charset="0"/>
                <a:cs typeface="Times New Roman" panose="02020603050405020304" pitchFamily="18" charset="0"/>
              </a:rPr>
              <a:t> a través del </a:t>
            </a:r>
            <a:r>
              <a:rPr lang="es-ES" dirty="0" err="1">
                <a:effectLst/>
                <a:latin typeface="Arial" panose="020B0604020202020204" pitchFamily="34" charset="0"/>
                <a:ea typeface="Calibri" panose="020F0502020204030204" pitchFamily="34" charset="0"/>
                <a:cs typeface="Times New Roman" panose="02020603050405020304" pitchFamily="18" charset="0"/>
              </a:rPr>
              <a:t>BSCoop</a:t>
            </a:r>
            <a:r>
              <a:rPr lang="es-ES" dirty="0">
                <a:effectLst/>
                <a:latin typeface="Arial" panose="020B0604020202020204" pitchFamily="34" charset="0"/>
                <a:ea typeface="Calibri" panose="020F0502020204030204" pitchFamily="34" charset="0"/>
                <a:cs typeface="Times New Roman" panose="02020603050405020304" pitchFamily="18" charset="0"/>
              </a:rPr>
              <a:t>. </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s-ES" dirty="0">
                <a:effectLst/>
                <a:latin typeface="Arial" panose="020B0604020202020204" pitchFamily="34" charset="0"/>
                <a:ea typeface="Calibri" panose="020F0502020204030204" pitchFamily="34" charset="0"/>
                <a:cs typeface="Times New Roman" panose="02020603050405020304" pitchFamily="18" charset="0"/>
              </a:rPr>
              <a:t>- Implementar acciones para que todas las cooperativas puedan realizar sus Balances Sociales Cooperativos.” </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s-ES" b="1" i="1" dirty="0">
                <a:effectLst/>
                <a:latin typeface="Arial" panose="020B0604020202020204" pitchFamily="34" charset="0"/>
                <a:ea typeface="Calibri" panose="020F0502020204030204" pitchFamily="34" charset="0"/>
                <a:cs typeface="Times New Roman" panose="02020603050405020304" pitchFamily="18" charset="0"/>
              </a:rPr>
              <a:t>A los efectos de ubicar a las personas que accederán a la lectura del presente Balance Social Cooperativo, recordamos que en el mismo se pondera el cumplimiento por parte de la Cooperativa Eléctrica de Tres Algarrobos Limitada, de los Siete Principios Cooperativos Universales declarados por la Alianza Cooperativa Internacional, en su Declaración de Identidad, Valores y Principios en 1995 y los 17 Objetivos de Desarrollo Sostenible.</a:t>
            </a:r>
            <a:endParaRPr lang="es-AR" b="1"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 </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8989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EB3C331-3ED0-72ED-8678-27B85B444C12}"/>
              </a:ext>
            </a:extLst>
          </p:cNvPr>
          <p:cNvSpPr txBox="1"/>
          <p:nvPr/>
        </p:nvSpPr>
        <p:spPr>
          <a:xfrm>
            <a:off x="2019300" y="92045"/>
            <a:ext cx="9918700" cy="6664355"/>
          </a:xfrm>
          <a:prstGeom prst="rect">
            <a:avLst/>
          </a:prstGeom>
          <a:noFill/>
          <a:ln>
            <a:noFill/>
          </a:ln>
        </p:spPr>
        <p:txBody>
          <a:bodyPr wrap="square">
            <a:spAutoFit/>
            <a:scene3d>
              <a:camera prst="orthographicFront"/>
              <a:lightRig rig="threePt" dir="t"/>
            </a:scene3d>
            <a:sp3d prstMaterial="dkEdge"/>
          </a:bodyPr>
          <a:lstStyle/>
          <a:p>
            <a:pPr marL="810260" indent="-810260" algn="ctr">
              <a:lnSpc>
                <a:spcPct val="150000"/>
              </a:lnSpc>
              <a:spcAft>
                <a:spcPts val="800"/>
              </a:spcAft>
            </a:pPr>
            <a:r>
              <a:rPr lang="es-ES" sz="2400" b="1" dirty="0">
                <a:effectLst/>
                <a:latin typeface="Arial" panose="020B0604020202020204" pitchFamily="34" charset="0"/>
                <a:ea typeface="Calibri" panose="020F0502020204030204" pitchFamily="34" charset="0"/>
                <a:cs typeface="Times New Roman" panose="02020603050405020304" pitchFamily="18" charset="0"/>
              </a:rPr>
              <a:t>Sistema de Orientación</a:t>
            </a: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p>
            <a:pPr marL="810260" indent="-810260" algn="just">
              <a:lnSpc>
                <a:spcPct val="150000"/>
              </a:lnSpc>
              <a:spcAft>
                <a:spcPts val="80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	</a:t>
            </a:r>
            <a:r>
              <a:rPr lang="es-ES" b="1" i="1" dirty="0">
                <a:latin typeface="Arial" panose="020B0604020202020204" pitchFamily="34" charset="0"/>
                <a:ea typeface="Calibri" panose="020F0502020204030204" pitchFamily="34" charset="0"/>
                <a:cs typeface="Times New Roman" panose="02020603050405020304" pitchFamily="18" charset="0"/>
              </a:rPr>
              <a:t>Llegar a nuestros asociados y usuarios con más y mejores servicios para todos, en un marco de participación que garantice eficiencia y calidad, mejorando la calidad de vida y por lo tanto la dignidad humana no solo de los/as asociados/as sino de la comunidad que abarca su expansión territorial, desempeñándose en ésta como “Empresa Social de Servicios”</a:t>
            </a:r>
            <a:endParaRPr lang="es-AR" sz="1400" b="1" i="1" dirty="0">
              <a:latin typeface="Calibri" panose="020F0502020204030204" pitchFamily="34" charset="0"/>
              <a:ea typeface="Calibri" panose="020F0502020204030204" pitchFamily="34" charset="0"/>
              <a:cs typeface="Times New Roman" panose="02020603050405020304" pitchFamily="18" charset="0"/>
            </a:endParaRPr>
          </a:p>
          <a:p>
            <a:pPr marL="810260" indent="-810260" algn="just">
              <a:lnSpc>
                <a:spcPct val="150000"/>
              </a:lnSpc>
              <a:spcAft>
                <a:spcPts val="80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	</a:t>
            </a:r>
            <a:r>
              <a:rPr lang="es-ES" sz="1800" b="1" i="1" dirty="0">
                <a:effectLst/>
                <a:latin typeface="Arial" panose="020B0604020202020204" pitchFamily="34" charset="0"/>
                <a:ea typeface="Calibri" panose="020F0502020204030204" pitchFamily="34" charset="0"/>
                <a:cs typeface="Times New Roman" panose="02020603050405020304" pitchFamily="18" charset="0"/>
              </a:rPr>
              <a:t>Consolidarnos como la principal fuerza de desarrollo social y económico en nuestra región, siendo una cooperativa moderna, sólida, y referente en la aplicación de los principios cooperativos, generando valor y mejorando la calidad de vida de nuestros miembros y la comunidad.</a:t>
            </a:r>
            <a:endParaRPr lang="es-ES" b="1" i="1" dirty="0">
              <a:latin typeface="Arial" panose="020B0604020202020204" pitchFamily="34" charset="0"/>
              <a:ea typeface="Calibri" panose="020F0502020204030204" pitchFamily="34" charset="0"/>
              <a:cs typeface="Times New Roman" panose="02020603050405020304" pitchFamily="18" charset="0"/>
            </a:endParaRPr>
          </a:p>
          <a:p>
            <a:pPr marL="810260" indent="-810260" algn="just">
              <a:lnSpc>
                <a:spcPct val="150000"/>
              </a:lnSpc>
              <a:spcAft>
                <a:spcPts val="800"/>
              </a:spcAft>
            </a:pPr>
            <a:endParaRPr lang="es-AR" sz="1400" dirty="0">
              <a:effectLst/>
              <a:latin typeface="Calibri" panose="020F0502020204030204" pitchFamily="34" charset="0"/>
              <a:ea typeface="Calibri" panose="020F0502020204030204" pitchFamily="34" charset="0"/>
              <a:cs typeface="Times New Roman" panose="02020603050405020304" pitchFamily="18" charset="0"/>
            </a:endParaRPr>
          </a:p>
          <a:p>
            <a:pPr marL="1257300" lvl="2" indent="-342900" algn="just">
              <a:spcAft>
                <a:spcPts val="800"/>
              </a:spcAft>
              <a:buFont typeface="Symbol" panose="05050102010706020507" pitchFamily="18" charset="2"/>
              <a:buChar char=""/>
            </a:pPr>
            <a:r>
              <a:rPr lang="es-ES" b="1" i="1" dirty="0">
                <a:effectLst/>
                <a:latin typeface="Arial" panose="020B0604020202020204" pitchFamily="34" charset="0"/>
                <a:ea typeface="Calibri" panose="020F0502020204030204" pitchFamily="34" charset="0"/>
                <a:cs typeface="Arial" panose="020B0604020202020204" pitchFamily="34" charset="0"/>
              </a:rPr>
              <a:t>Eficiencia en la prestación de cada uno de los servicios</a:t>
            </a:r>
            <a:endParaRPr lang="es-AR" sz="1400" b="1" i="1" dirty="0">
              <a:effectLst/>
              <a:latin typeface="Calibri" panose="020F0502020204030204" pitchFamily="34" charset="0"/>
              <a:ea typeface="Calibri" panose="020F0502020204030204" pitchFamily="34" charset="0"/>
              <a:cs typeface="Arial" panose="020B0604020202020204" pitchFamily="34" charset="0"/>
            </a:endParaRPr>
          </a:p>
          <a:p>
            <a:pPr marL="1257300" lvl="2" indent="-342900" algn="just">
              <a:spcAft>
                <a:spcPts val="800"/>
              </a:spcAft>
              <a:buFont typeface="Symbol" panose="05050102010706020507" pitchFamily="18" charset="2"/>
              <a:buChar char=""/>
            </a:pPr>
            <a:r>
              <a:rPr lang="es-ES" b="1" i="1" dirty="0">
                <a:effectLst/>
                <a:latin typeface="Arial" panose="020B0604020202020204" pitchFamily="34" charset="0"/>
                <a:ea typeface="Calibri" panose="020F0502020204030204" pitchFamily="34" charset="0"/>
                <a:cs typeface="Arial" panose="020B0604020202020204" pitchFamily="34" charset="0"/>
              </a:rPr>
              <a:t>Calidad de servicio</a:t>
            </a:r>
            <a:endParaRPr lang="es-AR" sz="1400" b="1" i="1" dirty="0">
              <a:effectLst/>
              <a:latin typeface="Calibri" panose="020F0502020204030204" pitchFamily="34" charset="0"/>
              <a:ea typeface="Calibri" panose="020F0502020204030204" pitchFamily="34" charset="0"/>
              <a:cs typeface="Arial" panose="020B0604020202020204" pitchFamily="34" charset="0"/>
            </a:endParaRPr>
          </a:p>
          <a:p>
            <a:pPr marL="1257300" lvl="2" indent="-342900" algn="just">
              <a:spcAft>
                <a:spcPts val="800"/>
              </a:spcAft>
              <a:buFont typeface="Symbol" panose="05050102010706020507" pitchFamily="18" charset="2"/>
              <a:buChar char=""/>
            </a:pPr>
            <a:r>
              <a:rPr lang="es-ES" b="1" i="1" dirty="0">
                <a:effectLst/>
                <a:latin typeface="Arial" panose="020B0604020202020204" pitchFamily="34" charset="0"/>
                <a:ea typeface="Calibri" panose="020F0502020204030204" pitchFamily="34" charset="0"/>
                <a:cs typeface="Arial" panose="020B0604020202020204" pitchFamily="34" charset="0"/>
              </a:rPr>
              <a:t>Transparencia en la gestión Cooperativa</a:t>
            </a:r>
            <a:endParaRPr lang="es-AR" sz="1400" b="1" i="1" dirty="0">
              <a:effectLst/>
              <a:latin typeface="Calibri" panose="020F0502020204030204" pitchFamily="34" charset="0"/>
              <a:ea typeface="Calibri" panose="020F0502020204030204" pitchFamily="34" charset="0"/>
              <a:cs typeface="Arial" panose="020B0604020202020204" pitchFamily="34" charset="0"/>
            </a:endParaRPr>
          </a:p>
          <a:p>
            <a:pPr marL="1257300" lvl="2" indent="-342900" algn="just">
              <a:spcAft>
                <a:spcPts val="800"/>
              </a:spcAft>
              <a:buFont typeface="Symbol" panose="05050102010706020507" pitchFamily="18" charset="2"/>
              <a:buChar char=""/>
            </a:pPr>
            <a:r>
              <a:rPr lang="es-ES" b="1" i="1" dirty="0">
                <a:effectLst/>
                <a:latin typeface="Arial" panose="020B0604020202020204" pitchFamily="34" charset="0"/>
                <a:ea typeface="Calibri" panose="020F0502020204030204" pitchFamily="34" charset="0"/>
                <a:cs typeface="Arial" panose="020B0604020202020204" pitchFamily="34" charset="0"/>
              </a:rPr>
              <a:t>Participación de los asociados en la toma de decisiones</a:t>
            </a:r>
            <a:endParaRPr lang="es-AR" sz="1400" b="1" i="1"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xmlns="" id="{D9787C97-2C7F-4987-B17E-BDEE7A1EC612}"/>
              </a:ext>
            </a:extLst>
          </p:cNvPr>
          <p:cNvSpPr/>
          <p:nvPr/>
        </p:nvSpPr>
        <p:spPr>
          <a:xfrm>
            <a:off x="546099" y="1341735"/>
            <a:ext cx="2801687" cy="584775"/>
          </a:xfrm>
          <a:prstGeom prst="rect">
            <a:avLst/>
          </a:prstGeom>
          <a:noFill/>
        </p:spPr>
        <p:txBody>
          <a:bodyPr wrap="square" lIns="91440" tIns="45720" rIns="91440" bIns="45720">
            <a:spAutoFit/>
          </a:bodyPr>
          <a:lstStyle/>
          <a:p>
            <a:pPr algn="ctr"/>
            <a:r>
              <a:rPr lang="es-E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ea typeface="Calibri" panose="020F0502020204030204" pitchFamily="34" charset="0"/>
                <a:cs typeface="Times New Roman" panose="02020603050405020304" pitchFamily="18" charset="0"/>
              </a:rPr>
              <a:t>Misión</a:t>
            </a:r>
            <a:endParaRPr lang="es-AR"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Rectángulo 4">
            <a:extLst>
              <a:ext uri="{FF2B5EF4-FFF2-40B4-BE49-F238E27FC236}">
                <a16:creationId xmlns:a16="http://schemas.microsoft.com/office/drawing/2014/main" xmlns="" id="{0E047934-345F-B9B6-8D9E-1E630CE51F5C}"/>
              </a:ext>
            </a:extLst>
          </p:cNvPr>
          <p:cNvSpPr/>
          <p:nvPr/>
        </p:nvSpPr>
        <p:spPr>
          <a:xfrm>
            <a:off x="1216107" y="3327400"/>
            <a:ext cx="1461672" cy="584775"/>
          </a:xfrm>
          <a:prstGeom prst="rect">
            <a:avLst/>
          </a:prstGeom>
          <a:noFill/>
        </p:spPr>
        <p:txBody>
          <a:bodyPr wrap="square" lIns="91440" tIns="45720" rIns="91440" bIns="45720">
            <a:spAutoFit/>
          </a:bodyPr>
          <a:lstStyle/>
          <a:p>
            <a:pPr algn="ctr"/>
            <a:r>
              <a:rPr lang="es-E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ea typeface="Calibri" panose="020F0502020204030204" pitchFamily="34" charset="0"/>
                <a:cs typeface="Times New Roman" panose="02020603050405020304" pitchFamily="18" charset="0"/>
              </a:rPr>
              <a:t>Visión </a:t>
            </a:r>
            <a:endParaRPr lang="es-AR"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7" name="Rectángulo 6">
            <a:extLst>
              <a:ext uri="{FF2B5EF4-FFF2-40B4-BE49-F238E27FC236}">
                <a16:creationId xmlns:a16="http://schemas.microsoft.com/office/drawing/2014/main" xmlns="" id="{CFE3EEE9-FF30-ADB3-FC83-1B47645D66C3}"/>
              </a:ext>
            </a:extLst>
          </p:cNvPr>
          <p:cNvSpPr/>
          <p:nvPr/>
        </p:nvSpPr>
        <p:spPr>
          <a:xfrm>
            <a:off x="1068830" y="5516265"/>
            <a:ext cx="1643206" cy="584775"/>
          </a:xfrm>
          <a:prstGeom prst="rect">
            <a:avLst/>
          </a:prstGeom>
          <a:noFill/>
        </p:spPr>
        <p:txBody>
          <a:bodyPr wrap="none" lIns="91440" tIns="45720" rIns="91440" bIns="45720">
            <a:spAutoFit/>
          </a:bodyPr>
          <a:lstStyle/>
          <a:p>
            <a:pPr algn="ctr"/>
            <a:r>
              <a:rPr lang="es-ES" sz="32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ea typeface="Calibri" panose="020F0502020204030204" pitchFamily="34" charset="0"/>
                <a:cs typeface="Times New Roman" panose="02020603050405020304" pitchFamily="18" charset="0"/>
              </a:rPr>
              <a:t>Valores</a:t>
            </a:r>
            <a:endParaRPr lang="es-A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826265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347D875-04BA-A01A-BFDA-B849C4EFA6AF}"/>
              </a:ext>
            </a:extLst>
          </p:cNvPr>
          <p:cNvSpPr txBox="1"/>
          <p:nvPr/>
        </p:nvSpPr>
        <p:spPr>
          <a:xfrm>
            <a:off x="1554480" y="367649"/>
            <a:ext cx="10241280" cy="5809796"/>
          </a:xfrm>
          <a:prstGeom prst="rect">
            <a:avLst/>
          </a:prstGeom>
          <a:noFill/>
        </p:spPr>
        <p:txBody>
          <a:bodyPr wrap="square">
            <a:spAutoFit/>
          </a:bodyPr>
          <a:lstStyle/>
          <a:p>
            <a:pPr algn="ctr">
              <a:lnSpc>
                <a:spcPct val="107000"/>
              </a:lnSpc>
              <a:spcAft>
                <a:spcPts val="800"/>
              </a:spcAft>
            </a:pPr>
            <a:r>
              <a:rPr lang="es-ES" sz="1800" b="1" dirty="0">
                <a:effectLst/>
                <a:latin typeface="Arial" panose="020B0604020202020204" pitchFamily="34" charset="0"/>
                <a:ea typeface="Calibri" panose="020F0502020204030204" pitchFamily="34" charset="0"/>
                <a:cs typeface="Times New Roman" panose="02020603050405020304" pitchFamily="18" charset="0"/>
              </a:rPr>
              <a:t>ALCANCE Y COBERTURA DEL BALANCE SOCIAL COOPERATIVO, REPORTE DE SOSTENIBILIDAD SOCIAL, ECONOMICA Y AMBIENTA</a:t>
            </a:r>
            <a:r>
              <a:rPr lang="es-ES" sz="1800" dirty="0">
                <a:effectLst/>
                <a:latin typeface="Arial" panose="020B0604020202020204" pitchFamily="34" charset="0"/>
                <a:ea typeface="Calibri" panose="020F0502020204030204" pitchFamily="34" charset="0"/>
                <a:cs typeface="Times New Roman" panose="02020603050405020304" pitchFamily="18" charset="0"/>
              </a:rPr>
              <a:t>L</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800" b="1" u="sng"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Nombre de la publicación</a:t>
            </a:r>
            <a:r>
              <a:rPr lang="es-ES" sz="1800" b="1" dirty="0">
                <a:effectLst/>
                <a:latin typeface="Arial" panose="020B0604020202020204" pitchFamily="34" charset="0"/>
                <a:ea typeface="Calibri" panose="020F0502020204030204" pitchFamily="34" charset="0"/>
                <a:cs typeface="Times New Roman" panose="02020603050405020304" pitchFamily="18" charset="0"/>
              </a:rPr>
              <a:t>:</a:t>
            </a:r>
            <a:r>
              <a:rPr lang="es-ES" sz="1800" dirty="0">
                <a:effectLst/>
                <a:latin typeface="Arial" panose="020B0604020202020204" pitchFamily="34" charset="0"/>
                <a:ea typeface="Calibri" panose="020F0502020204030204" pitchFamily="34" charset="0"/>
                <a:cs typeface="Times New Roman" panose="02020603050405020304" pitchFamily="18" charset="0"/>
              </a:rPr>
              <a:t> Balance Social Cooperativo, Reporte de Sostenibilidad Social, Económica y Ambiental de la Cooperativa Eléctrica de Tres Algarrobos Limitada.</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800" b="1" u="sng"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Número de publicación</a:t>
            </a:r>
            <a:r>
              <a:rPr lang="es-ES" sz="1800" b="1" dirty="0">
                <a:effectLst/>
                <a:latin typeface="Arial" panose="020B0604020202020204" pitchFamily="34" charset="0"/>
                <a:ea typeface="Calibri" panose="020F0502020204030204" pitchFamily="34" charset="0"/>
                <a:cs typeface="Times New Roman" panose="02020603050405020304" pitchFamily="18" charset="0"/>
              </a:rPr>
              <a:t>:</a:t>
            </a:r>
            <a:r>
              <a:rPr lang="es-ES" sz="1800" dirty="0">
                <a:effectLst/>
                <a:latin typeface="Arial" panose="020B0604020202020204" pitchFamily="34" charset="0"/>
                <a:ea typeface="Calibri" panose="020F0502020204030204" pitchFamily="34" charset="0"/>
                <a:cs typeface="Times New Roman" panose="02020603050405020304" pitchFamily="18" charset="0"/>
              </a:rPr>
              <a:t> Segundo Balance Social Cooperativo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b="1" u="sng"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Período alcanzado</a:t>
            </a:r>
            <a:r>
              <a:rPr lang="es-ES" sz="1800" b="1" dirty="0">
                <a:effectLst/>
                <a:latin typeface="Arial" panose="020B0604020202020204" pitchFamily="34" charset="0"/>
                <a:ea typeface="Calibri" panose="020F0502020204030204" pitchFamily="34" charset="0"/>
                <a:cs typeface="Times New Roman" panose="02020603050405020304" pitchFamily="18" charset="0"/>
              </a:rPr>
              <a:t>:</a:t>
            </a:r>
            <a:r>
              <a:rPr lang="es-ES" sz="1800" dirty="0">
                <a:effectLst/>
                <a:latin typeface="Arial" panose="020B0604020202020204" pitchFamily="34" charset="0"/>
                <a:ea typeface="Calibri" panose="020F0502020204030204" pitchFamily="34" charset="0"/>
                <a:cs typeface="Times New Roman" panose="02020603050405020304" pitchFamily="18" charset="0"/>
              </a:rPr>
              <a:t> De 01 de julio de 2024 al 30 de junio de 2025.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Incluye información comparativa en algunos indicadores de los años 2023 y 2024. </a:t>
            </a:r>
          </a:p>
          <a:p>
            <a:pPr algn="just">
              <a:lnSpc>
                <a:spcPct val="150000"/>
              </a:lnSpc>
              <a:spcAft>
                <a:spcPts val="800"/>
              </a:spcAft>
            </a:pPr>
            <a:r>
              <a:rPr lang="es-ES" b="1" u="sng"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Alcance geográfico: </a:t>
            </a:r>
            <a:r>
              <a:rPr lang="es-ES" sz="1800" dirty="0">
                <a:effectLst/>
                <a:latin typeface="Arial" panose="020B0604020202020204" pitchFamily="34" charset="0"/>
                <a:ea typeface="Calibri" panose="020F0502020204030204" pitchFamily="34" charset="0"/>
                <a:cs typeface="Times New Roman" panose="02020603050405020304" pitchFamily="18" charset="0"/>
              </a:rPr>
              <a:t>Área de influencia de la Cooperativa Eléctrica de Tres Algarrobos Limitada, zona urbana y rural, partidos de Carlos Tejedor y General Villegas, Provincia de Buenos Aires, República Argentina.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b="1" u="sng"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Periodicidad: </a:t>
            </a:r>
            <a:r>
              <a:rPr lang="es-ES" sz="1800" dirty="0">
                <a:effectLst/>
                <a:latin typeface="Arial" panose="020B0604020202020204" pitchFamily="34" charset="0"/>
                <a:ea typeface="Calibri" panose="020F0502020204030204" pitchFamily="34" charset="0"/>
                <a:cs typeface="Times New Roman" panose="02020603050405020304" pitchFamily="18" charset="0"/>
              </a:rPr>
              <a:t>El Reporte tiene una periodicidad anual con presentaciones anuales en la Asamblea General Ordinaria de la entidad.</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9731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Imagen 62" descr="Diagrama&#10;&#10;El contenido generado por IA puede ser incorrecto.">
            <a:extLst>
              <a:ext uri="{FF2B5EF4-FFF2-40B4-BE49-F238E27FC236}">
                <a16:creationId xmlns:a16="http://schemas.microsoft.com/office/drawing/2014/main" xmlns="" id="{081EF625-9D25-F2A2-B925-1C84D4337D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1" y="161829"/>
            <a:ext cx="9020602" cy="6378671"/>
          </a:xfrm>
          <a:prstGeom prst="rect">
            <a:avLst/>
          </a:prstGeom>
          <a:ln>
            <a:noFill/>
          </a:ln>
          <a:effectLst>
            <a:outerShdw blurRad="292100" dist="139700" dir="2700000" algn="tl" rotWithShape="0">
              <a:srgbClr val="333333">
                <a:alpha val="65000"/>
              </a:srgbClr>
            </a:outerShdw>
          </a:effectLst>
        </p:spPr>
      </p:pic>
      <p:sp>
        <p:nvSpPr>
          <p:cNvPr id="2" name="CuadroTexto 1">
            <a:extLst>
              <a:ext uri="{FF2B5EF4-FFF2-40B4-BE49-F238E27FC236}">
                <a16:creationId xmlns:a16="http://schemas.microsoft.com/office/drawing/2014/main" xmlns="" id="{ED2C3EAB-6E8B-45EC-8776-C56F70E08D5C}"/>
              </a:ext>
            </a:extLst>
          </p:cNvPr>
          <p:cNvSpPr txBox="1"/>
          <p:nvPr/>
        </p:nvSpPr>
        <p:spPr>
          <a:xfrm>
            <a:off x="2192784" y="710214"/>
            <a:ext cx="1709122" cy="646331"/>
          </a:xfrm>
          <a:prstGeom prst="rect">
            <a:avLst/>
          </a:prstGeom>
          <a:noFill/>
        </p:spPr>
        <p:txBody>
          <a:bodyPr wrap="none" rtlCol="0">
            <a:spAutoFit/>
          </a:bodyPr>
          <a:lstStyle/>
          <a:p>
            <a:r>
              <a:rPr lang="es-ES" dirty="0"/>
              <a:t>Organigrama</a:t>
            </a:r>
          </a:p>
          <a:p>
            <a:pPr algn="ctr"/>
            <a:r>
              <a:rPr lang="es-ES" dirty="0"/>
              <a:t>CETAL</a:t>
            </a:r>
            <a:endParaRPr lang="es-AR" dirty="0"/>
          </a:p>
        </p:txBody>
      </p:sp>
    </p:spTree>
    <p:extLst>
      <p:ext uri="{BB962C8B-B14F-4D97-AF65-F5344CB8AC3E}">
        <p14:creationId xmlns:p14="http://schemas.microsoft.com/office/powerpoint/2010/main" val="37782488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1865094-C502-2AD0-A837-92B653553555}"/>
              </a:ext>
            </a:extLst>
          </p:cNvPr>
          <p:cNvSpPr txBox="1"/>
          <p:nvPr/>
        </p:nvSpPr>
        <p:spPr>
          <a:xfrm>
            <a:off x="1244600" y="101600"/>
            <a:ext cx="10045700" cy="6011326"/>
          </a:xfrm>
          <a:prstGeom prst="rect">
            <a:avLst/>
          </a:prstGeom>
          <a:noFill/>
          <a:ln w="76200">
            <a:solidFill>
              <a:srgbClr val="CC6600"/>
            </a:solidFill>
          </a:ln>
          <a:effectLst>
            <a:softEdge rad="12700"/>
          </a:effectLst>
          <a:scene3d>
            <a:camera prst="perspectiveRelaxedModerately"/>
            <a:lightRig rig="threePt" dir="t"/>
          </a:scene3d>
        </p:spPr>
        <p:txBody>
          <a:bodyPr wrap="square">
            <a:spAutoFit/>
          </a:bodyPr>
          <a:lstStyle/>
          <a:p>
            <a:pPr algn="ctr">
              <a:lnSpc>
                <a:spcPct val="150000"/>
              </a:lnSpc>
              <a:spcAft>
                <a:spcPts val="800"/>
              </a:spcAft>
            </a:pPr>
            <a:r>
              <a:rPr lang="es-AR" sz="3200" b="1" kern="1200" dirty="0">
                <a:effectLst>
                  <a:outerShdw blurRad="38100" dist="38100" dir="2700000" algn="tl">
                    <a:srgbClr val="000000">
                      <a:alpha val="43137"/>
                    </a:srgbClr>
                  </a:outerShdw>
                </a:effectLst>
                <a:latin typeface="Aptos" panose="020B0004020202020204" pitchFamily="34" charset="0"/>
                <a:cs typeface="Times New Roman" panose="02020603050405020304" pitchFamily="18" charset="0"/>
              </a:rPr>
              <a:t>Los Principios Cooperativos</a:t>
            </a:r>
            <a:endParaRPr lang="es-AR" sz="3200" b="1" dirty="0">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AR" sz="2800" i="1" kern="1200" dirty="0">
                <a:effectLst/>
                <a:latin typeface="Aptos" panose="020B0004020202020204" pitchFamily="34" charset="0"/>
                <a:cs typeface="Times New Roman" panose="02020603050405020304" pitchFamily="18" charset="0"/>
              </a:rPr>
              <a:t>1er Principio:</a:t>
            </a:r>
            <a:r>
              <a:rPr lang="es-AR" sz="2800" kern="1200" dirty="0">
                <a:effectLst/>
                <a:latin typeface="Aptos" panose="020B0004020202020204" pitchFamily="34" charset="0"/>
                <a:cs typeface="Times New Roman" panose="02020603050405020304" pitchFamily="18" charset="0"/>
              </a:rPr>
              <a:t>	</a:t>
            </a:r>
            <a:r>
              <a:rPr lang="es-AR" sz="2800" u="sng" kern="1200" dirty="0">
                <a:effectLst/>
                <a:latin typeface="Aptos" panose="020B0004020202020204" pitchFamily="34" charset="0"/>
                <a:cs typeface="Times New Roman" panose="02020603050405020304" pitchFamily="18" charset="0"/>
              </a:rPr>
              <a:t>“Membresía Abierta y Voluntaria”</a:t>
            </a:r>
            <a:endParaRPr lang="es-AR" sz="2800" dirty="0">
              <a:effectLst/>
              <a:latin typeface="Aptos" panose="020B00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AR" sz="2800" i="1" kern="1200" dirty="0">
                <a:effectLst/>
                <a:latin typeface="Aptos" panose="020B0004020202020204" pitchFamily="34" charset="0"/>
                <a:cs typeface="Times New Roman" panose="02020603050405020304" pitchFamily="18" charset="0"/>
              </a:rPr>
              <a:t>2do Principio:</a:t>
            </a:r>
            <a:r>
              <a:rPr lang="es-AR" sz="2800" dirty="0">
                <a:latin typeface="Aptos" panose="020B0004020202020204" pitchFamily="34" charset="0"/>
                <a:cs typeface="Times New Roman" panose="02020603050405020304" pitchFamily="18" charset="0"/>
              </a:rPr>
              <a:t>	</a:t>
            </a:r>
            <a:r>
              <a:rPr lang="es-AR" sz="2800" u="sng" kern="1200" dirty="0">
                <a:effectLst/>
                <a:latin typeface="Aptos" panose="020B0004020202020204" pitchFamily="34" charset="0"/>
                <a:cs typeface="Times New Roman" panose="02020603050405020304" pitchFamily="18" charset="0"/>
              </a:rPr>
              <a:t>“Control Democrático de los Miembros”</a:t>
            </a:r>
            <a:endParaRPr lang="es-AR" sz="2800" dirty="0">
              <a:effectLst/>
              <a:latin typeface="Aptos" panose="020B00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AR" sz="2800" i="1" kern="1200" dirty="0">
                <a:effectLst/>
                <a:latin typeface="Aptos" panose="020B0004020202020204" pitchFamily="34" charset="0"/>
                <a:cs typeface="Times New Roman" panose="02020603050405020304" pitchFamily="18" charset="0"/>
              </a:rPr>
              <a:t>3er Principio:</a:t>
            </a:r>
            <a:r>
              <a:rPr lang="es-AR" sz="2800" kern="1200" dirty="0">
                <a:effectLst/>
                <a:latin typeface="Aptos" panose="020B0004020202020204" pitchFamily="34" charset="0"/>
                <a:cs typeface="Times New Roman" panose="02020603050405020304" pitchFamily="18" charset="0"/>
              </a:rPr>
              <a:t>	</a:t>
            </a:r>
            <a:r>
              <a:rPr lang="es-AR" sz="2800" dirty="0">
                <a:latin typeface="Aptos" panose="020B0004020202020204" pitchFamily="34" charset="0"/>
                <a:cs typeface="Times New Roman" panose="02020603050405020304" pitchFamily="18" charset="0"/>
              </a:rPr>
              <a:t> </a:t>
            </a:r>
            <a:r>
              <a:rPr lang="es-AR" sz="2800" u="sng" kern="1200" dirty="0">
                <a:effectLst/>
                <a:latin typeface="Aptos" panose="020B0004020202020204" pitchFamily="34" charset="0"/>
                <a:cs typeface="Times New Roman" panose="02020603050405020304" pitchFamily="18" charset="0"/>
              </a:rPr>
              <a:t>“Participación Económica de los Miembros”</a:t>
            </a:r>
            <a:endParaRPr lang="es-AR" sz="2800" dirty="0">
              <a:effectLst/>
              <a:latin typeface="Aptos" panose="020B00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AR" sz="2800" i="1" kern="1200" dirty="0">
                <a:effectLst/>
                <a:latin typeface="Aptos" panose="020B0004020202020204" pitchFamily="34" charset="0"/>
                <a:cs typeface="Times New Roman" panose="02020603050405020304" pitchFamily="18" charset="0"/>
              </a:rPr>
              <a:t>4to Principio:</a:t>
            </a:r>
            <a:r>
              <a:rPr lang="es-AR" sz="2800" kern="1200" dirty="0">
                <a:effectLst/>
                <a:latin typeface="Aptos" panose="020B0004020202020204" pitchFamily="34" charset="0"/>
                <a:cs typeface="Times New Roman" panose="02020603050405020304" pitchFamily="18" charset="0"/>
              </a:rPr>
              <a:t>	</a:t>
            </a:r>
            <a:r>
              <a:rPr lang="es-AR" sz="2800" u="sng" kern="1200" dirty="0">
                <a:effectLst/>
                <a:latin typeface="Aptos" panose="020B0004020202020204" pitchFamily="34" charset="0"/>
                <a:cs typeface="Times New Roman" panose="02020603050405020304" pitchFamily="18" charset="0"/>
              </a:rPr>
              <a:t>“Autonomía e Independencia”</a:t>
            </a:r>
            <a:endParaRPr lang="es-AR" sz="2800" dirty="0">
              <a:effectLst/>
              <a:latin typeface="Aptos" panose="020B00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AR" sz="2800" i="1" kern="1200" dirty="0">
                <a:effectLst/>
                <a:latin typeface="Aptos" panose="020B0004020202020204" pitchFamily="34" charset="0"/>
                <a:cs typeface="Times New Roman" panose="02020603050405020304" pitchFamily="18" charset="0"/>
              </a:rPr>
              <a:t>5to Principio:</a:t>
            </a:r>
            <a:r>
              <a:rPr lang="es-AR" sz="2800" kern="1200" dirty="0">
                <a:effectLst/>
                <a:latin typeface="Aptos" panose="020B0004020202020204" pitchFamily="34" charset="0"/>
                <a:cs typeface="Times New Roman" panose="02020603050405020304" pitchFamily="18" charset="0"/>
              </a:rPr>
              <a:t>	</a:t>
            </a:r>
            <a:r>
              <a:rPr lang="es-AR" sz="2800" u="sng" kern="1200" dirty="0">
                <a:effectLst/>
                <a:latin typeface="Aptos" panose="020B0004020202020204" pitchFamily="34" charset="0"/>
                <a:cs typeface="Times New Roman" panose="02020603050405020304" pitchFamily="18" charset="0"/>
              </a:rPr>
              <a:t>“Educación, Entrenamiento e Información”</a:t>
            </a:r>
            <a:endParaRPr lang="es-AR" sz="2800" dirty="0">
              <a:effectLst/>
              <a:latin typeface="Aptos" panose="020B00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AR" sz="2800" i="1" kern="1200" dirty="0">
                <a:effectLst/>
                <a:latin typeface="Aptos" panose="020B0004020202020204" pitchFamily="34" charset="0"/>
                <a:cs typeface="Times New Roman" panose="02020603050405020304" pitchFamily="18" charset="0"/>
              </a:rPr>
              <a:t>6to Principio:</a:t>
            </a:r>
            <a:r>
              <a:rPr lang="es-AR" sz="2800" kern="1200" dirty="0">
                <a:effectLst/>
                <a:latin typeface="Aptos" panose="020B0004020202020204" pitchFamily="34" charset="0"/>
                <a:cs typeface="Times New Roman" panose="02020603050405020304" pitchFamily="18" charset="0"/>
              </a:rPr>
              <a:t>	 </a:t>
            </a:r>
            <a:r>
              <a:rPr lang="es-AR" sz="2800" u="sng" kern="1200" dirty="0">
                <a:effectLst/>
                <a:latin typeface="Aptos" panose="020B0004020202020204" pitchFamily="34" charset="0"/>
                <a:cs typeface="Times New Roman" panose="02020603050405020304" pitchFamily="18" charset="0"/>
              </a:rPr>
              <a:t>“Cooperación entre Cooperativas”	</a:t>
            </a:r>
            <a:endParaRPr lang="es-AR" sz="2800" dirty="0">
              <a:effectLst/>
              <a:latin typeface="Aptos" panose="020B00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AR" sz="2800" i="1" kern="1200" dirty="0">
                <a:effectLst/>
                <a:latin typeface="Aptos" panose="020B0004020202020204" pitchFamily="34" charset="0"/>
                <a:cs typeface="Times New Roman" panose="02020603050405020304" pitchFamily="18" charset="0"/>
              </a:rPr>
              <a:t>7mo Principio:   </a:t>
            </a:r>
            <a:r>
              <a:rPr lang="es-AR" sz="2800" u="sng" kern="1200" dirty="0">
                <a:effectLst/>
                <a:latin typeface="Aptos" panose="020B0004020202020204" pitchFamily="34" charset="0"/>
                <a:cs typeface="Times New Roman" panose="02020603050405020304" pitchFamily="18" charset="0"/>
              </a:rPr>
              <a:t>“Compromiso con la Comunidad”</a:t>
            </a:r>
            <a:endParaRPr lang="es-AR" sz="2800" dirty="0">
              <a:effectLst/>
              <a:latin typeface="Aptos" panose="020B00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1186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F3AEB29B-0DB0-F82B-9324-F79FF6576E88}"/>
              </a:ext>
            </a:extLst>
          </p:cNvPr>
          <p:cNvSpPr txBox="1"/>
          <p:nvPr/>
        </p:nvSpPr>
        <p:spPr>
          <a:xfrm>
            <a:off x="3060700" y="358939"/>
            <a:ext cx="10363200" cy="1277273"/>
          </a:xfrm>
          <a:prstGeom prst="rect">
            <a:avLst/>
          </a:prstGeom>
          <a:noFill/>
        </p:spPr>
        <p:txBody>
          <a:bodyPr wrap="square">
            <a:spAutoFit/>
          </a:bodyPr>
          <a:lstStyle/>
          <a:p>
            <a:pPr marR="4140835" algn="ctr">
              <a:lnSpc>
                <a:spcPct val="107000"/>
              </a:lnSpc>
              <a:spcAft>
                <a:spcPts val="800"/>
              </a:spcAft>
            </a:pPr>
            <a:r>
              <a:rPr kumimoji="1" lang="es-AR" sz="28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Primer Principio:</a:t>
            </a:r>
            <a:br>
              <a:rPr kumimoji="1" lang="es-AR" sz="28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kumimoji="1" lang="es-AR" sz="28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“Membresía Abierta y Voluntaria”</a:t>
            </a:r>
            <a:endParaRPr lang="es-AR" sz="2800" b="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R="4140835" algn="ctr">
              <a:lnSpc>
                <a:spcPct val="107000"/>
              </a:lnSpc>
              <a:spcAft>
                <a:spcPts val="800"/>
              </a:spcAft>
            </a:pPr>
            <a:endParaRPr lang="es-AR" sz="105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xmlns="" id="{F8795C9F-45E5-91D0-ABD9-E063DF269738}"/>
              </a:ext>
            </a:extLst>
          </p:cNvPr>
          <p:cNvSpPr txBox="1"/>
          <p:nvPr/>
        </p:nvSpPr>
        <p:spPr>
          <a:xfrm>
            <a:off x="1295400" y="1761609"/>
            <a:ext cx="10617200" cy="1569660"/>
          </a:xfrm>
          <a:prstGeom prst="rect">
            <a:avLst/>
          </a:prstGeom>
          <a:noFill/>
        </p:spPr>
        <p:txBody>
          <a:bodyPr wrap="square">
            <a:spAutoFit/>
          </a:bodyPr>
          <a:lstStyle/>
          <a:p>
            <a:pPr algn="ctr"/>
            <a:r>
              <a:rPr lang="es-AR" sz="2400" b="1" i="1" kern="1200" dirty="0">
                <a:solidFill>
                  <a:srgbClr val="004064"/>
                </a:solidFill>
                <a:effectLst/>
                <a:latin typeface="Segoe UI" panose="020B0502040204020203" pitchFamily="34" charset="0"/>
                <a:ea typeface="Calibri" panose="020F0502020204030204" pitchFamily="34" charset="0"/>
              </a:rPr>
              <a:t>“Las cooperativas son organizaciones voluntarias abiertas para todas aquellas personas dispuestas a utilizar sus servicios y dispuestas a aceptar las responsabilidades que conlleva la membresía, sin discriminación de género, raza, clase social, posición política o religiosa”</a:t>
            </a:r>
            <a:endParaRPr lang="es-AR" sz="2400" i="1" dirty="0"/>
          </a:p>
        </p:txBody>
      </p:sp>
      <p:pic>
        <p:nvPicPr>
          <p:cNvPr id="7" name="Imagen 6" descr="Imagen que contiene Icono&#10;&#10;El contenido generado por IA puede ser incorrecto.">
            <a:extLst>
              <a:ext uri="{FF2B5EF4-FFF2-40B4-BE49-F238E27FC236}">
                <a16:creationId xmlns:a16="http://schemas.microsoft.com/office/drawing/2014/main" xmlns="" id="{DC6C4545-E68E-989C-0219-E0B96A1F2E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4426849"/>
            <a:ext cx="1332390" cy="1332390"/>
          </a:xfrm>
          <a:prstGeom prst="rect">
            <a:avLst/>
          </a:prstGeom>
        </p:spPr>
      </p:pic>
      <p:pic>
        <p:nvPicPr>
          <p:cNvPr id="9" name="Imagen 8" descr="Icono&#10;&#10;El contenido generado por IA puede ser incorrecto.">
            <a:extLst>
              <a:ext uri="{FF2B5EF4-FFF2-40B4-BE49-F238E27FC236}">
                <a16:creationId xmlns:a16="http://schemas.microsoft.com/office/drawing/2014/main" xmlns="" id="{CE8FF55B-DC96-89E8-81A3-41D5EA153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1363" y="4426849"/>
            <a:ext cx="1332390" cy="1332390"/>
          </a:xfrm>
          <a:prstGeom prst="rect">
            <a:avLst/>
          </a:prstGeom>
        </p:spPr>
      </p:pic>
    </p:spTree>
    <p:extLst>
      <p:ext uri="{BB962C8B-B14F-4D97-AF65-F5344CB8AC3E}">
        <p14:creationId xmlns:p14="http://schemas.microsoft.com/office/powerpoint/2010/main" val="3362305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xmlns="" id="{A9856CF1-0382-EAC6-2D7C-97C3043C945E}"/>
              </a:ext>
            </a:extLst>
          </p:cNvPr>
          <p:cNvSpPr>
            <a:spLocks noChangeArrowheads="1"/>
          </p:cNvSpPr>
          <p:nvPr/>
        </p:nvSpPr>
        <p:spPr bwMode="auto">
          <a:xfrm>
            <a:off x="1612901" y="437078"/>
            <a:ext cx="10236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03288" algn="l"/>
              </a:tabLst>
              <a:defRPr>
                <a:solidFill>
                  <a:schemeClr val="tx1"/>
                </a:solidFill>
                <a:latin typeface="Arial" panose="020B0604020202020204" pitchFamily="34" charset="0"/>
              </a:defRPr>
            </a:lvl1pPr>
            <a:lvl2pPr eaLnBrk="0" fontAlgn="base" hangingPunct="0">
              <a:spcBef>
                <a:spcPct val="0"/>
              </a:spcBef>
              <a:spcAft>
                <a:spcPct val="0"/>
              </a:spcAft>
              <a:tabLst>
                <a:tab pos="903288" algn="l"/>
              </a:tabLst>
              <a:defRPr>
                <a:solidFill>
                  <a:schemeClr val="tx1"/>
                </a:solidFill>
                <a:latin typeface="Arial" panose="020B0604020202020204" pitchFamily="34" charset="0"/>
              </a:defRPr>
            </a:lvl2pPr>
            <a:lvl3pPr eaLnBrk="0" fontAlgn="base" hangingPunct="0">
              <a:spcBef>
                <a:spcPct val="0"/>
              </a:spcBef>
              <a:spcAft>
                <a:spcPct val="0"/>
              </a:spcAft>
              <a:tabLst>
                <a:tab pos="903288" algn="l"/>
              </a:tabLst>
              <a:defRPr>
                <a:solidFill>
                  <a:schemeClr val="tx1"/>
                </a:solidFill>
                <a:latin typeface="Arial" panose="020B0604020202020204" pitchFamily="34" charset="0"/>
              </a:defRPr>
            </a:lvl3pPr>
            <a:lvl4pPr eaLnBrk="0" fontAlgn="base" hangingPunct="0">
              <a:spcBef>
                <a:spcPct val="0"/>
              </a:spcBef>
              <a:spcAft>
                <a:spcPct val="0"/>
              </a:spcAft>
              <a:tabLst>
                <a:tab pos="903288" algn="l"/>
              </a:tabLst>
              <a:defRPr>
                <a:solidFill>
                  <a:schemeClr val="tx1"/>
                </a:solidFill>
                <a:latin typeface="Arial" panose="020B0604020202020204" pitchFamily="34" charset="0"/>
              </a:defRPr>
            </a:lvl4pPr>
            <a:lvl5pPr eaLnBrk="0" fontAlgn="base" hangingPunct="0">
              <a:spcBef>
                <a:spcPct val="0"/>
              </a:spcBef>
              <a:spcAft>
                <a:spcPct val="0"/>
              </a:spcAft>
              <a:tabLst>
                <a:tab pos="903288" algn="l"/>
              </a:tabLst>
              <a:defRPr>
                <a:solidFill>
                  <a:schemeClr val="tx1"/>
                </a:solidFill>
                <a:latin typeface="Arial" panose="020B0604020202020204" pitchFamily="34" charset="0"/>
              </a:defRPr>
            </a:lvl5pPr>
            <a:lvl6pPr eaLnBrk="0" fontAlgn="base" hangingPunct="0">
              <a:spcBef>
                <a:spcPct val="0"/>
              </a:spcBef>
              <a:spcAft>
                <a:spcPct val="0"/>
              </a:spcAft>
              <a:tabLst>
                <a:tab pos="903288" algn="l"/>
              </a:tabLst>
              <a:defRPr>
                <a:solidFill>
                  <a:schemeClr val="tx1"/>
                </a:solidFill>
                <a:latin typeface="Arial" panose="020B0604020202020204" pitchFamily="34" charset="0"/>
              </a:defRPr>
            </a:lvl6pPr>
            <a:lvl7pPr eaLnBrk="0" fontAlgn="base" hangingPunct="0">
              <a:spcBef>
                <a:spcPct val="0"/>
              </a:spcBef>
              <a:spcAft>
                <a:spcPct val="0"/>
              </a:spcAft>
              <a:tabLst>
                <a:tab pos="903288" algn="l"/>
              </a:tabLst>
              <a:defRPr>
                <a:solidFill>
                  <a:schemeClr val="tx1"/>
                </a:solidFill>
                <a:latin typeface="Arial" panose="020B0604020202020204" pitchFamily="34" charset="0"/>
              </a:defRPr>
            </a:lvl7pPr>
            <a:lvl8pPr eaLnBrk="0" fontAlgn="base" hangingPunct="0">
              <a:spcBef>
                <a:spcPct val="0"/>
              </a:spcBef>
              <a:spcAft>
                <a:spcPct val="0"/>
              </a:spcAft>
              <a:tabLst>
                <a:tab pos="903288" algn="l"/>
              </a:tabLst>
              <a:defRPr>
                <a:solidFill>
                  <a:schemeClr val="tx1"/>
                </a:solidFill>
                <a:latin typeface="Arial" panose="020B0604020202020204" pitchFamily="34" charset="0"/>
              </a:defRPr>
            </a:lvl8pPr>
            <a:lvl9pPr eaLnBrk="0" fontAlgn="base" hangingPunct="0">
              <a:spcBef>
                <a:spcPct val="0"/>
              </a:spcBef>
              <a:spcAft>
                <a:spcPct val="0"/>
              </a:spcAft>
              <a:tabLst>
                <a:tab pos="903288"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903288" algn="l"/>
              </a:tabLst>
            </a:pPr>
            <a:r>
              <a:rPr kumimoji="0" lang="es-ES" altLang="es-AR"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La observancia y cumplimiento de este Principio se analiza a partir de las siguientes Dimensiones y sus correspondientes Indicadores:</a:t>
            </a:r>
            <a:endParaRPr kumimoji="0" lang="es-ES" altLang="es-AR" sz="2400" b="0" i="0" u="none" strike="noStrike" cap="none" normalizeH="0" baseline="0" dirty="0">
              <a:ln>
                <a:noFill/>
              </a:ln>
              <a:solidFill>
                <a:schemeClr val="tx1"/>
              </a:solidFill>
              <a:effectLst/>
              <a:latin typeface="Arial" panose="020B0604020202020204" pitchFamily="34" charset="0"/>
            </a:endParaRPr>
          </a:p>
        </p:txBody>
      </p:sp>
      <p:sp>
        <p:nvSpPr>
          <p:cNvPr id="7" name="CuadroTexto 6">
            <a:extLst>
              <a:ext uri="{FF2B5EF4-FFF2-40B4-BE49-F238E27FC236}">
                <a16:creationId xmlns:a16="http://schemas.microsoft.com/office/drawing/2014/main" xmlns="" id="{567A5A14-04EC-5064-F4BB-7AD07325BDB1}"/>
              </a:ext>
            </a:extLst>
          </p:cNvPr>
          <p:cNvSpPr txBox="1"/>
          <p:nvPr/>
        </p:nvSpPr>
        <p:spPr>
          <a:xfrm>
            <a:off x="1612901" y="1447800"/>
            <a:ext cx="7315200" cy="1220847"/>
          </a:xfrm>
          <a:prstGeom prst="rect">
            <a:avLst/>
          </a:prstGeom>
          <a:noFill/>
          <a:ln w="76200">
            <a:solidFill>
              <a:srgbClr val="CC6600"/>
            </a:solidFill>
          </a:ln>
        </p:spPr>
        <p:txBody>
          <a:bodyPr wrap="square">
            <a:spAutoFit/>
          </a:bodyPr>
          <a:lstStyle/>
          <a:p>
            <a:pPr marL="342900" lvl="0" indent="-342900">
              <a:spcAft>
                <a:spcPts val="800"/>
              </a:spcAft>
              <a:buFont typeface="Wingdings" panose="05000000000000000000" pitchFamily="2" charset="2"/>
              <a:buChar char="q"/>
              <a:tabLst>
                <a:tab pos="1461770" algn="l"/>
              </a:tabLst>
            </a:pPr>
            <a:r>
              <a:rPr lang="es-AR" sz="2000" kern="1200" dirty="0">
                <a:effectLst/>
                <a:latin typeface="Arial" panose="020B0604020202020204" pitchFamily="34" charset="0"/>
                <a:ea typeface="+mn-ea"/>
                <a:cs typeface="Times New Roman" panose="02020603050405020304" pitchFamily="18" charset="0"/>
              </a:rPr>
              <a:t>Apertura cooperativa</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Wingdings" panose="05000000000000000000" pitchFamily="2" charset="2"/>
              <a:buChar char="q"/>
              <a:tabLst>
                <a:tab pos="1461770" algn="l"/>
              </a:tabLst>
            </a:pPr>
            <a:r>
              <a:rPr lang="es-AR" sz="2000" kern="1200" dirty="0">
                <a:effectLst/>
                <a:latin typeface="Arial" panose="020B0604020202020204" pitchFamily="34" charset="0"/>
                <a:ea typeface="+mn-ea"/>
                <a:cs typeface="Times New Roman" panose="02020603050405020304" pitchFamily="18" charset="0"/>
              </a:rPr>
              <a:t>Salida voluntaria</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q"/>
            </a:pPr>
            <a:r>
              <a:rPr lang="es-AR" sz="2000" kern="1200" dirty="0">
                <a:effectLst/>
                <a:latin typeface="Arial" panose="020B0604020202020204" pitchFamily="34" charset="0"/>
                <a:ea typeface="+mn-ea"/>
              </a:rPr>
              <a:t>No discriminación</a:t>
            </a:r>
            <a:endParaRPr lang="es-AR" sz="2000" dirty="0"/>
          </a:p>
        </p:txBody>
      </p:sp>
      <p:sp>
        <p:nvSpPr>
          <p:cNvPr id="9" name="CuadroTexto 8">
            <a:extLst>
              <a:ext uri="{FF2B5EF4-FFF2-40B4-BE49-F238E27FC236}">
                <a16:creationId xmlns:a16="http://schemas.microsoft.com/office/drawing/2014/main" xmlns="" id="{736BBC71-DEAC-8004-67B5-0E183BB003D0}"/>
              </a:ext>
            </a:extLst>
          </p:cNvPr>
          <p:cNvSpPr txBox="1"/>
          <p:nvPr/>
        </p:nvSpPr>
        <p:spPr>
          <a:xfrm>
            <a:off x="1612901" y="2848372"/>
            <a:ext cx="8305800" cy="3681457"/>
          </a:xfrm>
          <a:prstGeom prst="rect">
            <a:avLst/>
          </a:prstGeom>
          <a:noFill/>
        </p:spPr>
        <p:txBody>
          <a:bodyPr wrap="square">
            <a:spAutoFit/>
          </a:bodyPr>
          <a:lstStyle/>
          <a:p>
            <a:pPr marL="457200">
              <a:lnSpc>
                <a:spcPct val="150000"/>
              </a:lnSpc>
              <a:tabLst>
                <a:tab pos="903605" algn="l"/>
              </a:tabLst>
            </a:pPr>
            <a:r>
              <a:rPr lang="es-ES" sz="2400" b="1" dirty="0">
                <a:effectLst/>
                <a:latin typeface="Arial" panose="020B0604020202020204" pitchFamily="34" charset="0"/>
                <a:ea typeface="Times New Roman" panose="02020603050405020304" pitchFamily="18" charset="0"/>
              </a:rPr>
              <a:t>Apertura Cooperativa:</a:t>
            </a:r>
            <a:endParaRPr lang="es-AR" sz="2400" dirty="0">
              <a:effectLst/>
              <a:latin typeface="Times New Roman" panose="02020603050405020304" pitchFamily="18" charset="0"/>
              <a:ea typeface="Times New Roman" panose="02020603050405020304" pitchFamily="18" charset="0"/>
            </a:endParaRPr>
          </a:p>
          <a:p>
            <a:pPr marL="457200">
              <a:lnSpc>
                <a:spcPct val="150000"/>
              </a:lnSpc>
              <a:tabLst>
                <a:tab pos="903605" algn="l"/>
              </a:tabLst>
            </a:pPr>
            <a:r>
              <a:rPr lang="es-ES" sz="2400" dirty="0">
                <a:effectLst/>
                <a:latin typeface="Arial" panose="020B0604020202020204" pitchFamily="34" charset="0"/>
                <a:ea typeface="Times New Roman" panose="02020603050405020304" pitchFamily="18" charset="0"/>
              </a:rPr>
              <a:t>Cuadro de Asociados del Ejercicio</a:t>
            </a:r>
            <a:endParaRPr lang="es-AR" sz="24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s-AR" sz="2400" kern="1200" dirty="0">
                <a:solidFill>
                  <a:srgbClr val="806000"/>
                </a:solidFill>
                <a:effectLst/>
                <a:latin typeface="Arial Black" panose="020B0A04020102020204" pitchFamily="34" charset="0"/>
                <a:ea typeface="+mn-ea"/>
                <a:cs typeface="+mn-cs"/>
              </a:rPr>
              <a:t>Periodo 2024 - 2025</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AR" sz="2400" kern="1200" dirty="0">
                <a:solidFill>
                  <a:srgbClr val="806000"/>
                </a:solidFill>
                <a:effectLst/>
                <a:latin typeface="Arial Black" panose="020B0A04020102020204" pitchFamily="34" charset="0"/>
                <a:ea typeface="+mn-ea"/>
                <a:cs typeface="+mn-cs"/>
              </a:rPr>
              <a:t>+ 63 Nuevos Asociados=</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2800"/>
              <a:buFont typeface="Symbol" panose="05050102010706020507" pitchFamily="18" charset="2"/>
              <a:buChar char=""/>
            </a:pPr>
            <a:r>
              <a:rPr lang="es-AR" sz="2400" kern="1200" dirty="0">
                <a:solidFill>
                  <a:srgbClr val="C00000"/>
                </a:solidFill>
                <a:effectLst/>
                <a:latin typeface="Arial" panose="020B0604020202020204" pitchFamily="34" charset="0"/>
                <a:ea typeface="+mn-ea"/>
                <a:cs typeface="+mn-cs"/>
              </a:rPr>
              <a:t>- 38 Varones</a:t>
            </a:r>
            <a:endParaRPr lang="es-AR" sz="2400" dirty="0">
              <a:effectLst/>
              <a:latin typeface="Times New Roman" panose="02020603050405020304" pitchFamily="18" charset="0"/>
              <a:ea typeface="+mn-ea"/>
              <a:cs typeface="+mn-cs"/>
            </a:endParaRPr>
          </a:p>
          <a:p>
            <a:pPr marL="342900" lvl="0" indent="-342900">
              <a:buSzPts val="2800"/>
              <a:buFont typeface="Symbol" panose="05050102010706020507" pitchFamily="18" charset="2"/>
              <a:buChar char=""/>
            </a:pPr>
            <a:r>
              <a:rPr lang="es-AR" sz="2400" kern="1200" dirty="0">
                <a:solidFill>
                  <a:srgbClr val="C00000"/>
                </a:solidFill>
                <a:effectLst/>
                <a:latin typeface="Arial" panose="020B0604020202020204" pitchFamily="34" charset="0"/>
                <a:ea typeface="+mn-ea"/>
                <a:cs typeface="+mn-cs"/>
              </a:rPr>
              <a:t>- 24 Mujeres</a:t>
            </a:r>
            <a:endParaRPr lang="es-AR" sz="2400" dirty="0">
              <a:effectLst/>
              <a:latin typeface="Times New Roman" panose="02020603050405020304" pitchFamily="18" charset="0"/>
              <a:ea typeface="+mn-ea"/>
              <a:cs typeface="+mn-cs"/>
            </a:endParaRPr>
          </a:p>
          <a:p>
            <a:pPr marL="342900" lvl="0" indent="-342900">
              <a:buSzPts val="2800"/>
              <a:buFont typeface="Symbol" panose="05050102010706020507" pitchFamily="18" charset="2"/>
              <a:buChar char=""/>
            </a:pPr>
            <a:r>
              <a:rPr lang="es-AR" sz="2400" kern="1200" dirty="0">
                <a:solidFill>
                  <a:srgbClr val="C00000"/>
                </a:solidFill>
                <a:effectLst/>
                <a:latin typeface="Arial" panose="020B0604020202020204" pitchFamily="34" charset="0"/>
                <a:ea typeface="+mn-ea"/>
                <a:cs typeface="+mn-cs"/>
              </a:rPr>
              <a:t>- 1 Personas Jurídicas</a:t>
            </a:r>
            <a:endParaRPr lang="es-AR" sz="2400" dirty="0">
              <a:effectLst/>
              <a:latin typeface="Times New Roman" panose="02020603050405020304" pitchFamily="18" charset="0"/>
              <a:ea typeface="+mn-ea"/>
              <a:cs typeface="+mn-cs"/>
            </a:endParaRPr>
          </a:p>
          <a:p>
            <a:pPr>
              <a:lnSpc>
                <a:spcPct val="107000"/>
              </a:lnSpc>
              <a:spcAft>
                <a:spcPts val="800"/>
              </a:spcAft>
            </a:pPr>
            <a:r>
              <a:rPr lang="es-AR" sz="2400" kern="1200" dirty="0">
                <a:solidFill>
                  <a:srgbClr val="806000"/>
                </a:solidFill>
                <a:effectLst/>
                <a:latin typeface="Arial Black" panose="020B0A04020102020204" pitchFamily="34" charset="0"/>
                <a:ea typeface="+mn-ea"/>
                <a:cs typeface="+mn-cs"/>
              </a:rPr>
              <a:t>0 Bajas de Asociados</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54540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56CA4416-0BFA-955E-E827-434444C485AF}"/>
              </a:ext>
            </a:extLst>
          </p:cNvPr>
          <p:cNvSpPr txBox="1"/>
          <p:nvPr/>
        </p:nvSpPr>
        <p:spPr>
          <a:xfrm>
            <a:off x="1879600" y="140480"/>
            <a:ext cx="9271000" cy="2512226"/>
          </a:xfrm>
          <a:prstGeom prst="rect">
            <a:avLst/>
          </a:prstGeom>
          <a:noFill/>
        </p:spPr>
        <p:txBody>
          <a:bodyPr wrap="square">
            <a:spAutoFit/>
          </a:bodyPr>
          <a:lstStyle/>
          <a:p>
            <a:pPr>
              <a:lnSpc>
                <a:spcPct val="107000"/>
              </a:lnSpc>
              <a:spcAft>
                <a:spcPts val="800"/>
              </a:spcAft>
            </a:pPr>
            <a:r>
              <a:rPr lang="es-AR" sz="2800" b="1" kern="1200" dirty="0">
                <a:effectLst/>
                <a:latin typeface="Arial" panose="020B0604020202020204" pitchFamily="34" charset="0"/>
                <a:ea typeface="+mn-ea"/>
                <a:cs typeface="Times New Roman" panose="02020603050405020304" pitchFamily="18" charset="0"/>
              </a:rPr>
              <a:t>Comparativo Periodo Anterior (2023-2024)</a:t>
            </a:r>
            <a:endParaRPr lang="es-AR"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AR" sz="2800" kern="1200" dirty="0">
                <a:solidFill>
                  <a:srgbClr val="806000"/>
                </a:solidFill>
                <a:effectLst/>
                <a:latin typeface="Arial Black" panose="020B0A04020102020204" pitchFamily="34" charset="0"/>
                <a:ea typeface="+mn-ea"/>
                <a:cs typeface="+mn-cs"/>
              </a:rPr>
              <a:t>-11 Nuevos Asociados=</a:t>
            </a:r>
            <a:endParaRPr lang="es-AR"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2800"/>
              <a:buFont typeface="Symbol" panose="05050102010706020507" pitchFamily="18" charset="2"/>
              <a:buChar char=""/>
            </a:pPr>
            <a:r>
              <a:rPr lang="es-AR" sz="2800" kern="1200" dirty="0">
                <a:solidFill>
                  <a:srgbClr val="C00000"/>
                </a:solidFill>
                <a:effectLst/>
                <a:latin typeface="Arial" panose="020B0604020202020204" pitchFamily="34" charset="0"/>
                <a:ea typeface="+mn-ea"/>
                <a:cs typeface="+mn-cs"/>
              </a:rPr>
              <a:t>+ 17 Varones</a:t>
            </a:r>
            <a:endParaRPr lang="es-AR" sz="2800" dirty="0">
              <a:effectLst/>
              <a:latin typeface="Times New Roman" panose="02020603050405020304" pitchFamily="18" charset="0"/>
              <a:ea typeface="+mn-ea"/>
              <a:cs typeface="+mn-cs"/>
            </a:endParaRPr>
          </a:p>
          <a:p>
            <a:pPr marL="342900" lvl="0" indent="-342900">
              <a:buSzPts val="2800"/>
              <a:buFont typeface="Symbol" panose="05050102010706020507" pitchFamily="18" charset="2"/>
              <a:buChar char=""/>
            </a:pPr>
            <a:r>
              <a:rPr lang="es-AR" sz="2800" kern="1200" dirty="0">
                <a:solidFill>
                  <a:srgbClr val="C00000"/>
                </a:solidFill>
                <a:effectLst/>
                <a:latin typeface="Arial" panose="020B0604020202020204" pitchFamily="34" charset="0"/>
                <a:ea typeface="+mn-ea"/>
                <a:cs typeface="+mn-cs"/>
              </a:rPr>
              <a:t> - 23 Mujeres</a:t>
            </a:r>
            <a:endParaRPr lang="es-AR" sz="2800" dirty="0">
              <a:effectLst/>
              <a:latin typeface="Times New Roman" panose="02020603050405020304" pitchFamily="18" charset="0"/>
              <a:ea typeface="+mn-ea"/>
              <a:cs typeface="+mn-cs"/>
            </a:endParaRPr>
          </a:p>
          <a:p>
            <a:pPr marL="342900" lvl="0" indent="-342900">
              <a:buSzPts val="2800"/>
              <a:buFont typeface="Symbol" panose="05050102010706020507" pitchFamily="18" charset="2"/>
              <a:buChar char=""/>
            </a:pPr>
            <a:r>
              <a:rPr lang="es-AR" sz="2800" kern="1200" dirty="0">
                <a:solidFill>
                  <a:srgbClr val="C00000"/>
                </a:solidFill>
                <a:effectLst/>
                <a:latin typeface="Arial" panose="020B0604020202020204" pitchFamily="34" charset="0"/>
                <a:ea typeface="+mn-ea"/>
                <a:cs typeface="+mn-cs"/>
              </a:rPr>
              <a:t> - 5  Personas Jurídicas</a:t>
            </a:r>
            <a:endParaRPr lang="es-AR" sz="2800" dirty="0">
              <a:effectLst/>
              <a:latin typeface="Times New Roman" panose="02020603050405020304" pitchFamily="18" charset="0"/>
              <a:ea typeface="+mn-ea"/>
              <a:cs typeface="+mn-cs"/>
            </a:endParaRPr>
          </a:p>
        </p:txBody>
      </p:sp>
      <p:sp>
        <p:nvSpPr>
          <p:cNvPr id="4" name="Rectangle 2">
            <a:extLst>
              <a:ext uri="{FF2B5EF4-FFF2-40B4-BE49-F238E27FC236}">
                <a16:creationId xmlns:a16="http://schemas.microsoft.com/office/drawing/2014/main" xmlns="" id="{1DC41119-94E4-F6EF-B7AF-B488938946FE}"/>
              </a:ext>
            </a:extLst>
          </p:cNvPr>
          <p:cNvSpPr>
            <a:spLocks noChangeArrowheads="1"/>
          </p:cNvSpPr>
          <p:nvPr/>
        </p:nvSpPr>
        <p:spPr bwMode="auto">
          <a:xfrm>
            <a:off x="1790700" y="2527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pic>
        <p:nvPicPr>
          <p:cNvPr id="9217" name="Picture 1">
            <a:extLst>
              <a:ext uri="{FF2B5EF4-FFF2-40B4-BE49-F238E27FC236}">
                <a16:creationId xmlns:a16="http://schemas.microsoft.com/office/drawing/2014/main" xmlns="" id="{EAFC8C7F-E6DE-B64E-C853-A46B694A2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9656" y="2652706"/>
            <a:ext cx="7532687" cy="39147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4180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7F471CA2-00EC-3528-46A6-359C78F3F899}"/>
              </a:ext>
            </a:extLst>
          </p:cNvPr>
          <p:cNvSpPr txBox="1"/>
          <p:nvPr/>
        </p:nvSpPr>
        <p:spPr>
          <a:xfrm>
            <a:off x="1689100" y="273231"/>
            <a:ext cx="10033000" cy="2015808"/>
          </a:xfrm>
          <a:prstGeom prst="rect">
            <a:avLst/>
          </a:prstGeom>
          <a:noFill/>
        </p:spPr>
        <p:txBody>
          <a:bodyPr wrap="square">
            <a:spAutoFit/>
          </a:bodyPr>
          <a:lstStyle/>
          <a:p>
            <a:pPr>
              <a:lnSpc>
                <a:spcPct val="107000"/>
              </a:lnSpc>
              <a:spcAft>
                <a:spcPts val="800"/>
              </a:spcAft>
            </a:pPr>
            <a:r>
              <a:rPr lang="es-AR" sz="2800" b="1" kern="1200" dirty="0">
                <a:solidFill>
                  <a:srgbClr val="806000"/>
                </a:solidFill>
                <a:effectLst/>
                <a:latin typeface="Arial" panose="020B0604020202020204" pitchFamily="34" charset="0"/>
                <a:ea typeface="+mn-ea"/>
                <a:cs typeface="Times New Roman" panose="02020603050405020304" pitchFamily="18" charset="0"/>
              </a:rPr>
              <a:t>Total Asociados a CETAL </a:t>
            </a:r>
            <a:r>
              <a:rPr lang="es-AR" sz="2800" b="1" kern="1200" dirty="0">
                <a:solidFill>
                  <a:srgbClr val="C00000"/>
                </a:solidFill>
                <a:effectLst/>
                <a:latin typeface="Arial" panose="020B0604020202020204" pitchFamily="34" charset="0"/>
                <a:ea typeface="+mn-ea"/>
                <a:cs typeface="Times New Roman" panose="02020603050405020304" pitchFamily="18" charset="0"/>
              </a:rPr>
              <a:t>5887</a:t>
            </a:r>
            <a:r>
              <a:rPr lang="es-AR" sz="2800" b="1" kern="1200" dirty="0">
                <a:solidFill>
                  <a:srgbClr val="806000"/>
                </a:solidFill>
                <a:effectLst/>
                <a:latin typeface="Arial" panose="020B0604020202020204" pitchFamily="34" charset="0"/>
                <a:ea typeface="+mn-ea"/>
                <a:cs typeface="Times New Roman" panose="02020603050405020304" pitchFamily="18" charset="0"/>
              </a:rPr>
              <a:t> (Activos y Fallecidos) </a:t>
            </a:r>
            <a:endParaRPr lang="es-AR"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AR" sz="2800" kern="1200" dirty="0">
                <a:effectLst/>
                <a:latin typeface="Arial" panose="020B0604020202020204" pitchFamily="34" charset="0"/>
                <a:ea typeface="+mn-ea"/>
                <a:cs typeface="Times New Roman" panose="02020603050405020304" pitchFamily="18" charset="0"/>
              </a:rPr>
              <a:t>Para el próximo ejercicio resulta indispensable depurar el padrón de socios activos quitando del mismo a los socios fallecidos.</a:t>
            </a:r>
            <a:endParaRPr lang="es-AR"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0" name="Tabla 19">
            <a:extLst>
              <a:ext uri="{FF2B5EF4-FFF2-40B4-BE49-F238E27FC236}">
                <a16:creationId xmlns:a16="http://schemas.microsoft.com/office/drawing/2014/main" xmlns="" id="{DD0EAE9A-3942-AA41-7A9D-B2F88F8CA4D5}"/>
              </a:ext>
            </a:extLst>
          </p:cNvPr>
          <p:cNvGraphicFramePr>
            <a:graphicFrameLocks noGrp="1"/>
          </p:cNvGraphicFramePr>
          <p:nvPr>
            <p:extLst>
              <p:ext uri="{D42A27DB-BD31-4B8C-83A1-F6EECF244321}">
                <p14:modId xmlns:p14="http://schemas.microsoft.com/office/powerpoint/2010/main" val="4034211711"/>
              </p:ext>
            </p:extLst>
          </p:nvPr>
        </p:nvGraphicFramePr>
        <p:xfrm>
          <a:off x="1028700" y="2289039"/>
          <a:ext cx="10693400" cy="4429261"/>
        </p:xfrm>
        <a:graphic>
          <a:graphicData uri="http://schemas.openxmlformats.org/drawingml/2006/table">
            <a:tbl>
              <a:tblPr firstRow="1" bandRow="1">
                <a:tableStyleId>{5C22544A-7EE6-4342-B048-85BDC9FD1C3A}</a:tableStyleId>
              </a:tblPr>
              <a:tblGrid>
                <a:gridCol w="10693400">
                  <a:extLst>
                    <a:ext uri="{9D8B030D-6E8A-4147-A177-3AD203B41FA5}">
                      <a16:colId xmlns:a16="http://schemas.microsoft.com/office/drawing/2014/main" xmlns="" val="3743455920"/>
                    </a:ext>
                  </a:extLst>
                </a:gridCol>
              </a:tblGrid>
              <a:tr h="4429261">
                <a:tc>
                  <a:txBody>
                    <a:bodyPr/>
                    <a:lstStyle/>
                    <a:p>
                      <a:pPr algn="ctr"/>
                      <a:r>
                        <a:rPr lang="es-AR" sz="2800" b="1" kern="1200" dirty="0">
                          <a:solidFill>
                            <a:schemeClr val="tx1"/>
                          </a:solidFill>
                          <a:effectLst/>
                          <a:latin typeface="+mn-lt"/>
                          <a:ea typeface="+mn-ea"/>
                          <a:cs typeface="+mn-cs"/>
                        </a:rPr>
                        <a:t>Periodo 2023-2024 (BSCOOP Anterior)</a:t>
                      </a:r>
                    </a:p>
                    <a:p>
                      <a:pPr>
                        <a:lnSpc>
                          <a:spcPct val="150000"/>
                        </a:lnSpc>
                      </a:pPr>
                      <a:r>
                        <a:rPr lang="es-AR" sz="2400" b="1" kern="1200" dirty="0">
                          <a:solidFill>
                            <a:srgbClr val="C00000"/>
                          </a:solidFill>
                          <a:effectLst/>
                          <a:latin typeface="+mn-lt"/>
                          <a:ea typeface="+mn-ea"/>
                          <a:cs typeface="+mn-cs"/>
                        </a:rPr>
                        <a:t>1888</a:t>
                      </a:r>
                      <a:r>
                        <a:rPr lang="es-AR" sz="2400" b="1" kern="1200" dirty="0">
                          <a:solidFill>
                            <a:schemeClr val="tx1"/>
                          </a:solidFill>
                          <a:effectLst/>
                          <a:latin typeface="+mn-lt"/>
                          <a:ea typeface="+mn-ea"/>
                          <a:cs typeface="+mn-cs"/>
                        </a:rPr>
                        <a:t> Usuarios del Servicio de Electricidad</a:t>
                      </a:r>
                      <a:r>
                        <a:rPr lang="es-ES" sz="2400" b="1" kern="1200" dirty="0">
                          <a:solidFill>
                            <a:schemeClr val="tx1"/>
                          </a:solidFill>
                          <a:effectLst/>
                          <a:latin typeface="+mn-lt"/>
                          <a:ea typeface="+mn-ea"/>
                          <a:cs typeface="+mn-cs"/>
                        </a:rPr>
                        <a:t>      </a:t>
                      </a:r>
                      <a:endParaRPr lang="es-AR" sz="2400" b="1" kern="1200" dirty="0">
                        <a:solidFill>
                          <a:schemeClr val="tx1"/>
                        </a:solidFill>
                        <a:effectLst/>
                        <a:latin typeface="+mn-lt"/>
                        <a:ea typeface="+mn-ea"/>
                        <a:cs typeface="+mn-cs"/>
                      </a:endParaRPr>
                    </a:p>
                    <a:p>
                      <a:pPr>
                        <a:lnSpc>
                          <a:spcPct val="150000"/>
                        </a:lnSpc>
                      </a:pPr>
                      <a:r>
                        <a:rPr lang="es-AR" sz="2400" b="1" kern="1200" dirty="0">
                          <a:solidFill>
                            <a:srgbClr val="C00000"/>
                          </a:solidFill>
                          <a:effectLst/>
                          <a:latin typeface="+mn-lt"/>
                          <a:ea typeface="+mn-ea"/>
                          <a:cs typeface="+mn-cs"/>
                        </a:rPr>
                        <a:t>1155</a:t>
                      </a:r>
                      <a:r>
                        <a:rPr lang="es-AR" sz="2400" b="1" kern="1200" dirty="0">
                          <a:solidFill>
                            <a:schemeClr val="tx1"/>
                          </a:solidFill>
                          <a:effectLst/>
                          <a:latin typeface="+mn-lt"/>
                          <a:ea typeface="+mn-ea"/>
                          <a:cs typeface="+mn-cs"/>
                        </a:rPr>
                        <a:t> Usuarios del Servicio de Agua Potable  </a:t>
                      </a:r>
                      <a:r>
                        <a:rPr lang="es-ES" sz="2400" b="1" kern="1200" dirty="0">
                          <a:solidFill>
                            <a:schemeClr val="tx1"/>
                          </a:solidFill>
                          <a:effectLst/>
                          <a:latin typeface="+mn-lt"/>
                          <a:ea typeface="+mn-ea"/>
                          <a:cs typeface="+mn-cs"/>
                        </a:rPr>
                        <a:t>     </a:t>
                      </a:r>
                      <a:endParaRPr lang="es-AR" sz="2400" b="1" kern="1200" dirty="0">
                        <a:solidFill>
                          <a:schemeClr val="tx1"/>
                        </a:solidFill>
                        <a:effectLst/>
                        <a:latin typeface="+mn-lt"/>
                        <a:ea typeface="+mn-ea"/>
                        <a:cs typeface="+mn-cs"/>
                      </a:endParaRPr>
                    </a:p>
                    <a:p>
                      <a:pPr>
                        <a:lnSpc>
                          <a:spcPct val="150000"/>
                        </a:lnSpc>
                      </a:pPr>
                      <a:r>
                        <a:rPr lang="es-AR" sz="2400" b="1" kern="1200" dirty="0">
                          <a:solidFill>
                            <a:srgbClr val="C00000"/>
                          </a:solidFill>
                          <a:effectLst/>
                          <a:latin typeface="+mn-lt"/>
                          <a:ea typeface="+mn-ea"/>
                          <a:cs typeface="+mn-cs"/>
                        </a:rPr>
                        <a:t>841</a:t>
                      </a:r>
                      <a:r>
                        <a:rPr lang="es-AR" sz="2400" b="1" kern="1200" dirty="0">
                          <a:solidFill>
                            <a:schemeClr val="tx1"/>
                          </a:solidFill>
                          <a:effectLst/>
                          <a:latin typeface="+mn-lt"/>
                          <a:ea typeface="+mn-ea"/>
                          <a:cs typeface="+mn-cs"/>
                        </a:rPr>
                        <a:t> Usuarios del Servicio Telefónico </a:t>
                      </a:r>
                      <a:r>
                        <a:rPr lang="es-ES" sz="2400" b="1" kern="1200" dirty="0">
                          <a:solidFill>
                            <a:schemeClr val="tx1"/>
                          </a:solidFill>
                          <a:effectLst/>
                          <a:latin typeface="+mn-lt"/>
                          <a:ea typeface="+mn-ea"/>
                          <a:cs typeface="+mn-cs"/>
                        </a:rPr>
                        <a:t>  </a:t>
                      </a:r>
                      <a:endParaRPr lang="es-AR" sz="2400" b="1" kern="1200" dirty="0">
                        <a:solidFill>
                          <a:schemeClr val="tx1"/>
                        </a:solidFill>
                        <a:effectLst/>
                        <a:latin typeface="+mn-lt"/>
                        <a:ea typeface="+mn-ea"/>
                        <a:cs typeface="+mn-cs"/>
                      </a:endParaRPr>
                    </a:p>
                    <a:p>
                      <a:pPr>
                        <a:lnSpc>
                          <a:spcPct val="150000"/>
                        </a:lnSpc>
                      </a:pPr>
                      <a:r>
                        <a:rPr lang="es-AR" sz="2400" b="1" kern="1200" dirty="0">
                          <a:solidFill>
                            <a:srgbClr val="C00000"/>
                          </a:solidFill>
                          <a:effectLst/>
                          <a:latin typeface="+mn-lt"/>
                          <a:ea typeface="+mn-ea"/>
                          <a:cs typeface="+mn-cs"/>
                        </a:rPr>
                        <a:t>1045</a:t>
                      </a:r>
                      <a:r>
                        <a:rPr lang="es-AR" sz="2400" b="1" kern="1200" dirty="0">
                          <a:solidFill>
                            <a:schemeClr val="tx1"/>
                          </a:solidFill>
                          <a:effectLst/>
                          <a:latin typeface="+mn-lt"/>
                          <a:ea typeface="+mn-ea"/>
                          <a:cs typeface="+mn-cs"/>
                        </a:rPr>
                        <a:t> Usuarios del Servicio de Internet </a:t>
                      </a:r>
                      <a:r>
                        <a:rPr lang="es-ES" sz="2400" b="1" kern="1200" dirty="0">
                          <a:solidFill>
                            <a:schemeClr val="tx1"/>
                          </a:solidFill>
                          <a:effectLst/>
                          <a:latin typeface="+mn-lt"/>
                          <a:ea typeface="+mn-ea"/>
                          <a:cs typeface="+mn-cs"/>
                        </a:rPr>
                        <a:t>      </a:t>
                      </a:r>
                      <a:endParaRPr lang="es-AR" sz="2400" b="1" kern="1200" dirty="0">
                        <a:solidFill>
                          <a:schemeClr val="tx1"/>
                        </a:solidFill>
                        <a:effectLst/>
                        <a:latin typeface="+mn-lt"/>
                        <a:ea typeface="+mn-ea"/>
                        <a:cs typeface="+mn-cs"/>
                      </a:endParaRPr>
                    </a:p>
                    <a:p>
                      <a:pPr>
                        <a:lnSpc>
                          <a:spcPct val="150000"/>
                        </a:lnSpc>
                      </a:pPr>
                      <a:r>
                        <a:rPr lang="es-AR" sz="2400" b="1" kern="1200" dirty="0">
                          <a:solidFill>
                            <a:srgbClr val="C00000"/>
                          </a:solidFill>
                          <a:effectLst/>
                          <a:latin typeface="+mn-lt"/>
                          <a:ea typeface="+mn-ea"/>
                          <a:cs typeface="+mn-cs"/>
                        </a:rPr>
                        <a:t>1384</a:t>
                      </a:r>
                      <a:r>
                        <a:rPr lang="es-AR" sz="2400" b="1" kern="1200" dirty="0">
                          <a:solidFill>
                            <a:schemeClr val="tx1"/>
                          </a:solidFill>
                          <a:effectLst/>
                          <a:latin typeface="+mn-lt"/>
                          <a:ea typeface="+mn-ea"/>
                          <a:cs typeface="+mn-cs"/>
                        </a:rPr>
                        <a:t> Usuarios del Servicio de Televisión </a:t>
                      </a:r>
                      <a:r>
                        <a:rPr lang="es-ES" sz="2400" b="1" kern="1200" dirty="0">
                          <a:solidFill>
                            <a:schemeClr val="tx1"/>
                          </a:solidFill>
                          <a:effectLst/>
                          <a:latin typeface="+mn-lt"/>
                          <a:ea typeface="+mn-ea"/>
                          <a:cs typeface="+mn-cs"/>
                        </a:rPr>
                        <a:t>      </a:t>
                      </a:r>
                      <a:endParaRPr lang="es-AR" sz="2400" b="1" kern="1200" dirty="0">
                        <a:solidFill>
                          <a:schemeClr val="tx1"/>
                        </a:solidFill>
                        <a:effectLst/>
                        <a:latin typeface="+mn-lt"/>
                        <a:ea typeface="+mn-ea"/>
                        <a:cs typeface="+mn-cs"/>
                      </a:endParaRPr>
                    </a:p>
                    <a:p>
                      <a:pPr>
                        <a:lnSpc>
                          <a:spcPct val="150000"/>
                        </a:lnSpc>
                      </a:pPr>
                      <a:r>
                        <a:rPr lang="es-AR" sz="2400" b="1" kern="1200" dirty="0">
                          <a:solidFill>
                            <a:srgbClr val="C00000"/>
                          </a:solidFill>
                          <a:effectLst/>
                          <a:latin typeface="+mn-lt"/>
                          <a:ea typeface="+mn-ea"/>
                          <a:cs typeface="+mn-cs"/>
                        </a:rPr>
                        <a:t>1732</a:t>
                      </a:r>
                      <a:r>
                        <a:rPr lang="es-AR" sz="2400" b="1" kern="1200" dirty="0">
                          <a:solidFill>
                            <a:schemeClr val="tx1"/>
                          </a:solidFill>
                          <a:effectLst/>
                          <a:latin typeface="+mn-lt"/>
                          <a:ea typeface="+mn-ea"/>
                          <a:cs typeface="+mn-cs"/>
                        </a:rPr>
                        <a:t> Adheridos al Servicio Social Cooperativo </a:t>
                      </a:r>
                      <a:r>
                        <a:rPr lang="es-ES" sz="2400" b="1" kern="1200" dirty="0">
                          <a:solidFill>
                            <a:schemeClr val="tx1"/>
                          </a:solidFill>
                          <a:effectLst/>
                          <a:latin typeface="+mn-lt"/>
                          <a:ea typeface="+mn-ea"/>
                          <a:cs typeface="+mn-cs"/>
                        </a:rPr>
                        <a:t>        </a:t>
                      </a:r>
                      <a:endParaRPr lang="es-AR" sz="2400" b="1" kern="1200" dirty="0">
                        <a:solidFill>
                          <a:schemeClr val="tx1"/>
                        </a:solidFill>
                        <a:effectLst/>
                        <a:latin typeface="+mn-lt"/>
                        <a:ea typeface="+mn-ea"/>
                        <a:cs typeface="+mn-cs"/>
                      </a:endParaRPr>
                    </a:p>
                    <a:p>
                      <a:endParaRPr lang="es-AR" dirty="0"/>
                    </a:p>
                  </a:txBody>
                  <a:tcPr>
                    <a:noFill/>
                  </a:tcPr>
                </a:tc>
                <a:extLst>
                  <a:ext uri="{0D108BD9-81ED-4DB2-BD59-A6C34878D82A}">
                    <a16:rowId xmlns:a16="http://schemas.microsoft.com/office/drawing/2014/main" xmlns="" val="151288917"/>
                  </a:ext>
                </a:extLst>
              </a:tr>
            </a:tbl>
          </a:graphicData>
        </a:graphic>
      </p:graphicFrame>
      <p:pic>
        <p:nvPicPr>
          <p:cNvPr id="22" name="Imagen 21" descr="Icono&#10;&#10;El contenido generado por IA puede ser incorrecto.">
            <a:extLst>
              <a:ext uri="{FF2B5EF4-FFF2-40B4-BE49-F238E27FC236}">
                <a16:creationId xmlns:a16="http://schemas.microsoft.com/office/drawing/2014/main" xmlns="" id="{56401AF5-49A9-5BBB-F9C9-C23E5BE05C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0450" y="2711764"/>
            <a:ext cx="698499" cy="698499"/>
          </a:xfrm>
          <a:prstGeom prst="rect">
            <a:avLst/>
          </a:prstGeom>
        </p:spPr>
      </p:pic>
      <p:pic>
        <p:nvPicPr>
          <p:cNvPr id="24" name="Imagen 23" descr="Imagen que contiene Forma&#10;&#10;El contenido generado por IA puede ser incorrecto.">
            <a:extLst>
              <a:ext uri="{FF2B5EF4-FFF2-40B4-BE49-F238E27FC236}">
                <a16:creationId xmlns:a16="http://schemas.microsoft.com/office/drawing/2014/main" xmlns="" id="{38B0639A-7569-B921-26AD-672A833ED6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9779" y="3355484"/>
            <a:ext cx="677829" cy="677829"/>
          </a:xfrm>
          <a:prstGeom prst="rect">
            <a:avLst/>
          </a:prstGeom>
        </p:spPr>
      </p:pic>
      <p:pic>
        <p:nvPicPr>
          <p:cNvPr id="26" name="Imagen 25" descr="Icono&#10;&#10;El contenido generado por IA puede ser incorrecto.">
            <a:extLst>
              <a:ext uri="{FF2B5EF4-FFF2-40B4-BE49-F238E27FC236}">
                <a16:creationId xmlns:a16="http://schemas.microsoft.com/office/drawing/2014/main" xmlns="" id="{BD1D4339-2968-5058-A8AF-EF94DF3670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5400" y="3742559"/>
            <a:ext cx="698500" cy="698500"/>
          </a:xfrm>
          <a:prstGeom prst="rect">
            <a:avLst/>
          </a:prstGeom>
        </p:spPr>
      </p:pic>
      <p:pic>
        <p:nvPicPr>
          <p:cNvPr id="28" name="Imagen 27" descr="Icono&#10;&#10;El contenido generado por IA puede ser incorrecto.">
            <a:extLst>
              <a:ext uri="{FF2B5EF4-FFF2-40B4-BE49-F238E27FC236}">
                <a16:creationId xmlns:a16="http://schemas.microsoft.com/office/drawing/2014/main" xmlns="" id="{F48EB93B-D1E0-0A05-E9E4-58F6EEFD5C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6026" y="4180563"/>
            <a:ext cx="869951" cy="869951"/>
          </a:xfrm>
          <a:prstGeom prst="rect">
            <a:avLst/>
          </a:prstGeom>
        </p:spPr>
      </p:pic>
      <p:pic>
        <p:nvPicPr>
          <p:cNvPr id="30" name="Imagen 29" descr="Icono&#10;&#10;El contenido generado por IA puede ser incorrecto.">
            <a:extLst>
              <a:ext uri="{FF2B5EF4-FFF2-40B4-BE49-F238E27FC236}">
                <a16:creationId xmlns:a16="http://schemas.microsoft.com/office/drawing/2014/main" xmlns="" id="{915F897A-55D1-157D-BFAD-B370479C08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1354" y="4968419"/>
            <a:ext cx="568259" cy="568259"/>
          </a:xfrm>
          <a:prstGeom prst="rect">
            <a:avLst/>
          </a:prstGeom>
        </p:spPr>
      </p:pic>
      <p:pic>
        <p:nvPicPr>
          <p:cNvPr id="32" name="Imagen 31" descr="Icono&#10;&#10;El contenido generado por IA puede ser incorrecto.">
            <a:extLst>
              <a:ext uri="{FF2B5EF4-FFF2-40B4-BE49-F238E27FC236}">
                <a16:creationId xmlns:a16="http://schemas.microsoft.com/office/drawing/2014/main" xmlns="" id="{E0547962-0863-2557-21C2-1648003152E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04941" y="5426071"/>
            <a:ext cx="589361" cy="597290"/>
          </a:xfrm>
          <a:prstGeom prst="rect">
            <a:avLst/>
          </a:prstGeom>
        </p:spPr>
      </p:pic>
    </p:spTree>
    <p:extLst>
      <p:ext uri="{BB962C8B-B14F-4D97-AF65-F5344CB8AC3E}">
        <p14:creationId xmlns:p14="http://schemas.microsoft.com/office/powerpoint/2010/main" val="6349318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90AD9279-3B4C-A0B6-D7D2-F901FEDB93CA}"/>
              </a:ext>
            </a:extLst>
          </p:cNvPr>
          <p:cNvSpPr txBox="1"/>
          <p:nvPr/>
        </p:nvSpPr>
        <p:spPr>
          <a:xfrm>
            <a:off x="2197100" y="-174244"/>
            <a:ext cx="7277100" cy="1068562"/>
          </a:xfrm>
          <a:prstGeom prst="rect">
            <a:avLst/>
          </a:prstGeom>
          <a:noFill/>
        </p:spPr>
        <p:txBody>
          <a:bodyPr wrap="square">
            <a:spAutoFit/>
          </a:bodyPr>
          <a:lstStyle/>
          <a:p>
            <a:pPr algn="ctr">
              <a:lnSpc>
                <a:spcPct val="150000"/>
              </a:lnSpc>
              <a:spcAft>
                <a:spcPts val="800"/>
              </a:spcAft>
            </a:pPr>
            <a:r>
              <a:rPr lang="es-AR" sz="2000" b="1" kern="1200"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 </a:t>
            </a:r>
            <a:endParaRPr lang="es-A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800"/>
              </a:spcAft>
            </a:pPr>
            <a:r>
              <a:rPr lang="es-AR" sz="2000" b="1" kern="1200" dirty="0">
                <a:effectLst>
                  <a:outerShdw blurRad="38100" dist="38100" dir="2700000" algn="tl">
                    <a:srgbClr val="000000">
                      <a:alpha val="43137"/>
                    </a:srgbClr>
                  </a:outerShdw>
                </a:effectLst>
                <a:latin typeface="Arial" panose="020B0604020202020204" pitchFamily="34" charset="0"/>
                <a:cs typeface="Times New Roman" panose="02020603050405020304" pitchFamily="18" charset="0"/>
              </a:rPr>
              <a:t>Ejercicio actual 2024-2025</a:t>
            </a:r>
            <a:endParaRPr lang="es-A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xmlns="" id="{03ED439C-FC3A-D55A-BF62-99A5DFA0525E}"/>
              </a:ext>
            </a:extLst>
          </p:cNvPr>
          <p:cNvSpPr txBox="1"/>
          <p:nvPr/>
        </p:nvSpPr>
        <p:spPr>
          <a:xfrm>
            <a:off x="1384917" y="1226842"/>
            <a:ext cx="10705483" cy="461665"/>
          </a:xfrm>
          <a:prstGeom prst="rect">
            <a:avLst/>
          </a:prstGeom>
          <a:noFill/>
        </p:spPr>
        <p:txBody>
          <a:bodyPr wrap="square">
            <a:spAutoFit/>
          </a:bodyPr>
          <a:lstStyle/>
          <a:p>
            <a:r>
              <a:rPr lang="es-AR" sz="2400" b="1" kern="1200" dirty="0">
                <a:solidFill>
                  <a:srgbClr val="C00000"/>
                </a:solidFill>
                <a:effectLst/>
                <a:latin typeface="Arial" panose="020B0604020202020204" pitchFamily="34" charset="0"/>
                <a:ea typeface="+mn-ea"/>
              </a:rPr>
              <a:t>1895</a:t>
            </a:r>
            <a:r>
              <a:rPr lang="es-AR" sz="2400" kern="1200" dirty="0">
                <a:solidFill>
                  <a:srgbClr val="004064"/>
                </a:solidFill>
                <a:effectLst/>
                <a:latin typeface="Arial" panose="020B0604020202020204" pitchFamily="34" charset="0"/>
                <a:ea typeface="+mn-ea"/>
              </a:rPr>
              <a:t> Usuarios del Servicio de Electricidad (+7 nuevos usuarios)</a:t>
            </a:r>
            <a:r>
              <a:rPr lang="es-ES" sz="2400" dirty="0">
                <a:effectLst/>
                <a:latin typeface="Calibri" panose="020F0502020204030204" pitchFamily="34" charset="0"/>
                <a:ea typeface="Calibri" panose="020F0502020204030204" pitchFamily="34" charset="0"/>
                <a:cs typeface="Times New Roman" panose="02020603050405020304" pitchFamily="18" charset="0"/>
              </a:rPr>
              <a:t> </a:t>
            </a:r>
            <a:endParaRPr lang="es-AR" sz="2400" dirty="0"/>
          </a:p>
        </p:txBody>
      </p:sp>
      <p:sp>
        <p:nvSpPr>
          <p:cNvPr id="17" name="CuadroTexto 16">
            <a:extLst>
              <a:ext uri="{FF2B5EF4-FFF2-40B4-BE49-F238E27FC236}">
                <a16:creationId xmlns:a16="http://schemas.microsoft.com/office/drawing/2014/main" xmlns="" id="{72E1B9E4-99D0-9147-E2EB-E0F1D2E25F42}"/>
              </a:ext>
            </a:extLst>
          </p:cNvPr>
          <p:cNvSpPr txBox="1"/>
          <p:nvPr/>
        </p:nvSpPr>
        <p:spPr>
          <a:xfrm>
            <a:off x="1384917" y="1714602"/>
            <a:ext cx="10299083" cy="461665"/>
          </a:xfrm>
          <a:prstGeom prst="rect">
            <a:avLst/>
          </a:prstGeom>
          <a:noFill/>
        </p:spPr>
        <p:txBody>
          <a:bodyPr wrap="square">
            <a:spAutoFit/>
          </a:bodyPr>
          <a:lstStyle/>
          <a:p>
            <a:r>
              <a:rPr lang="es-AR" sz="2400" b="1" kern="1200" dirty="0">
                <a:solidFill>
                  <a:srgbClr val="C00000"/>
                </a:solidFill>
                <a:effectLst/>
                <a:latin typeface="Arial" panose="020B0604020202020204" pitchFamily="34" charset="0"/>
                <a:ea typeface="+mn-ea"/>
              </a:rPr>
              <a:t>1149</a:t>
            </a:r>
            <a:r>
              <a:rPr lang="es-AR" sz="2400" kern="1200" dirty="0">
                <a:solidFill>
                  <a:srgbClr val="004064"/>
                </a:solidFill>
                <a:effectLst/>
                <a:latin typeface="Arial" panose="020B0604020202020204" pitchFamily="34" charset="0"/>
                <a:ea typeface="+mn-ea"/>
              </a:rPr>
              <a:t> Usuarios del Servicio de Agua Potable (- 6 usuarios en el servicio) </a:t>
            </a:r>
            <a:endParaRPr lang="es-AR" sz="2400" dirty="0"/>
          </a:p>
        </p:txBody>
      </p:sp>
      <p:sp>
        <p:nvSpPr>
          <p:cNvPr id="18" name="Rectangle 20">
            <a:extLst>
              <a:ext uri="{FF2B5EF4-FFF2-40B4-BE49-F238E27FC236}">
                <a16:creationId xmlns:a16="http://schemas.microsoft.com/office/drawing/2014/main" xmlns="" id="{DC9970F7-6429-7AB8-362D-C687B853CA51}"/>
              </a:ext>
            </a:extLst>
          </p:cNvPr>
          <p:cNvSpPr>
            <a:spLocks noChangeArrowheads="1"/>
          </p:cNvSpPr>
          <p:nvPr/>
        </p:nvSpPr>
        <p:spPr bwMode="auto">
          <a:xfrm>
            <a:off x="1535837" y="2262924"/>
            <a:ext cx="76207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AR" altLang="es-AR" sz="2400" b="1" dirty="0">
                <a:solidFill>
                  <a:srgbClr val="C00000"/>
                </a:solidFill>
                <a:latin typeface="Arial" panose="020B0604020202020204" pitchFamily="34" charset="0"/>
              </a:rPr>
              <a:t>779 </a:t>
            </a:r>
            <a:r>
              <a:rPr lang="es-AR" altLang="es-AR" sz="2400" dirty="0">
                <a:solidFill>
                  <a:srgbClr val="004064"/>
                </a:solidFill>
                <a:latin typeface="Arial" panose="020B0604020202020204" pitchFamily="34" charset="0"/>
              </a:rPr>
              <a:t>Usuarios del Servicio Telefónico (- 62 usuarios) </a:t>
            </a:r>
          </a:p>
        </p:txBody>
      </p:sp>
      <p:sp>
        <p:nvSpPr>
          <p:cNvPr id="19" name="AutoShape 2" descr="Icono Del Teléfono En Blanco Y Negro Símbolo Del Teléfono Ilustración Del  Vector Ilustración del Vector - Ilustración de icono, teléfono: 132728184">
            <a:extLst>
              <a:ext uri="{FF2B5EF4-FFF2-40B4-BE49-F238E27FC236}">
                <a16:creationId xmlns:a16="http://schemas.microsoft.com/office/drawing/2014/main" xmlns="" id="{BBE54C43-F207-FB57-9BDC-D71C06CF5BD8}"/>
              </a:ext>
            </a:extLst>
          </p:cNvPr>
          <p:cNvSpPr>
            <a:spLocks noChangeAspect="1" noChangeArrowheads="1"/>
          </p:cNvSpPr>
          <p:nvPr/>
        </p:nvSpPr>
        <p:spPr bwMode="auto">
          <a:xfrm>
            <a:off x="0" y="457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AR"/>
          </a:p>
        </p:txBody>
      </p:sp>
      <p:sp>
        <p:nvSpPr>
          <p:cNvPr id="21" name="CuadroTexto 20">
            <a:extLst>
              <a:ext uri="{FF2B5EF4-FFF2-40B4-BE49-F238E27FC236}">
                <a16:creationId xmlns:a16="http://schemas.microsoft.com/office/drawing/2014/main" xmlns="" id="{6D8EE495-78BB-62BE-AFB8-D43D18381F99}"/>
              </a:ext>
            </a:extLst>
          </p:cNvPr>
          <p:cNvSpPr txBox="1"/>
          <p:nvPr/>
        </p:nvSpPr>
        <p:spPr>
          <a:xfrm>
            <a:off x="1384917" y="2750684"/>
            <a:ext cx="9613283" cy="461665"/>
          </a:xfrm>
          <a:prstGeom prst="rect">
            <a:avLst/>
          </a:prstGeom>
          <a:noFill/>
        </p:spPr>
        <p:txBody>
          <a:bodyPr wrap="square">
            <a:spAutoFit/>
          </a:bodyPr>
          <a:lstStyle/>
          <a:p>
            <a:r>
              <a:rPr lang="es-AR" sz="2400" b="1" kern="1200" dirty="0">
                <a:solidFill>
                  <a:srgbClr val="C00000"/>
                </a:solidFill>
                <a:effectLst/>
                <a:latin typeface="Arial" panose="020B0604020202020204" pitchFamily="34" charset="0"/>
                <a:ea typeface="+mn-ea"/>
              </a:rPr>
              <a:t>1064</a:t>
            </a:r>
            <a:r>
              <a:rPr lang="es-AR" sz="2400" kern="1200" dirty="0">
                <a:solidFill>
                  <a:srgbClr val="004064"/>
                </a:solidFill>
                <a:effectLst/>
                <a:latin typeface="Arial" panose="020B0604020202020204" pitchFamily="34" charset="0"/>
                <a:ea typeface="+mn-ea"/>
              </a:rPr>
              <a:t> Usuarios del Servicio de Internet (+19 nuevos usuarios)</a:t>
            </a:r>
            <a:r>
              <a:rPr lang="es-ES" sz="2400" dirty="0">
                <a:effectLst/>
                <a:latin typeface="Calibri" panose="020F0502020204030204" pitchFamily="34" charset="0"/>
                <a:ea typeface="Calibri" panose="020F0502020204030204" pitchFamily="34" charset="0"/>
                <a:cs typeface="Times New Roman" panose="02020603050405020304" pitchFamily="18" charset="0"/>
              </a:rPr>
              <a:t> </a:t>
            </a:r>
            <a:endParaRPr lang="es-AR" sz="2400" dirty="0"/>
          </a:p>
        </p:txBody>
      </p:sp>
      <p:sp>
        <p:nvSpPr>
          <p:cNvPr id="25" name="CuadroTexto 24">
            <a:extLst>
              <a:ext uri="{FF2B5EF4-FFF2-40B4-BE49-F238E27FC236}">
                <a16:creationId xmlns:a16="http://schemas.microsoft.com/office/drawing/2014/main" xmlns="" id="{258F9E62-5803-804C-F43A-504E9B30945C}"/>
              </a:ext>
            </a:extLst>
          </p:cNvPr>
          <p:cNvSpPr txBox="1"/>
          <p:nvPr/>
        </p:nvSpPr>
        <p:spPr>
          <a:xfrm>
            <a:off x="1397000" y="3234014"/>
            <a:ext cx="10388600" cy="461665"/>
          </a:xfrm>
          <a:prstGeom prst="rect">
            <a:avLst/>
          </a:prstGeom>
          <a:noFill/>
        </p:spPr>
        <p:txBody>
          <a:bodyPr wrap="square">
            <a:spAutoFit/>
          </a:bodyPr>
          <a:lstStyle/>
          <a:p>
            <a:r>
              <a:rPr lang="es-AR" sz="2400" b="1" kern="1200" dirty="0">
                <a:solidFill>
                  <a:srgbClr val="C00000"/>
                </a:solidFill>
                <a:effectLst/>
                <a:latin typeface="Arial" panose="020B0604020202020204" pitchFamily="34" charset="0"/>
                <a:ea typeface="+mn-ea"/>
              </a:rPr>
              <a:t>1306</a:t>
            </a:r>
            <a:r>
              <a:rPr lang="es-AR" sz="2400" kern="1200" dirty="0">
                <a:solidFill>
                  <a:srgbClr val="004064"/>
                </a:solidFill>
                <a:effectLst/>
                <a:latin typeface="Arial" panose="020B0604020202020204" pitchFamily="34" charset="0"/>
                <a:ea typeface="+mn-ea"/>
              </a:rPr>
              <a:t> Usuarios del Servicio de Televisión (- 78 usuarios en el servicio)</a:t>
            </a:r>
            <a:r>
              <a:rPr lang="es-ES" sz="2400" dirty="0">
                <a:effectLst/>
                <a:latin typeface="Calibri" panose="020F0502020204030204" pitchFamily="34" charset="0"/>
                <a:ea typeface="Calibri" panose="020F0502020204030204" pitchFamily="34" charset="0"/>
                <a:cs typeface="Times New Roman" panose="02020603050405020304" pitchFamily="18" charset="0"/>
              </a:rPr>
              <a:t> </a:t>
            </a:r>
            <a:endParaRPr lang="es-AR" sz="2400" dirty="0"/>
          </a:p>
        </p:txBody>
      </p:sp>
      <p:sp>
        <p:nvSpPr>
          <p:cNvPr id="27" name="CuadroTexto 26">
            <a:extLst>
              <a:ext uri="{FF2B5EF4-FFF2-40B4-BE49-F238E27FC236}">
                <a16:creationId xmlns:a16="http://schemas.microsoft.com/office/drawing/2014/main" xmlns="" id="{2FD5C81E-9C9F-36E2-6AB9-70AFED7E547A}"/>
              </a:ext>
            </a:extLst>
          </p:cNvPr>
          <p:cNvSpPr txBox="1"/>
          <p:nvPr/>
        </p:nvSpPr>
        <p:spPr>
          <a:xfrm>
            <a:off x="1397000" y="3739008"/>
            <a:ext cx="10744200" cy="461665"/>
          </a:xfrm>
          <a:prstGeom prst="rect">
            <a:avLst/>
          </a:prstGeom>
          <a:noFill/>
        </p:spPr>
        <p:txBody>
          <a:bodyPr wrap="square">
            <a:spAutoFit/>
          </a:bodyPr>
          <a:lstStyle/>
          <a:p>
            <a:r>
              <a:rPr lang="es-AR" sz="2400" b="1" kern="1200" dirty="0">
                <a:solidFill>
                  <a:srgbClr val="C00000"/>
                </a:solidFill>
                <a:effectLst/>
                <a:latin typeface="Arial" panose="020B0604020202020204" pitchFamily="34" charset="0"/>
                <a:ea typeface="+mn-ea"/>
              </a:rPr>
              <a:t>1727</a:t>
            </a:r>
            <a:r>
              <a:rPr lang="es-AR" sz="2400" kern="1200" dirty="0">
                <a:solidFill>
                  <a:srgbClr val="004064"/>
                </a:solidFill>
                <a:effectLst/>
                <a:latin typeface="Arial" panose="020B0604020202020204" pitchFamily="34" charset="0"/>
                <a:ea typeface="+mn-ea"/>
              </a:rPr>
              <a:t> Adheridos al Servicio Social Cooperativo (- 5 usuarios en el servicio) </a:t>
            </a:r>
            <a:endParaRPr lang="es-AR" sz="2400" dirty="0"/>
          </a:p>
        </p:txBody>
      </p:sp>
      <p:sp>
        <p:nvSpPr>
          <p:cNvPr id="31" name="CuadroTexto 30">
            <a:extLst>
              <a:ext uri="{FF2B5EF4-FFF2-40B4-BE49-F238E27FC236}">
                <a16:creationId xmlns:a16="http://schemas.microsoft.com/office/drawing/2014/main" xmlns="" id="{20188F37-9E44-1B90-1844-22A0A642C4C9}"/>
              </a:ext>
            </a:extLst>
          </p:cNvPr>
          <p:cNvSpPr txBox="1"/>
          <p:nvPr/>
        </p:nvSpPr>
        <p:spPr>
          <a:xfrm>
            <a:off x="1397000" y="4287330"/>
            <a:ext cx="10693400" cy="1119858"/>
          </a:xfrm>
          <a:prstGeom prst="rect">
            <a:avLst/>
          </a:prstGeom>
          <a:noFill/>
        </p:spPr>
        <p:txBody>
          <a:bodyPr wrap="square">
            <a:spAutoFit/>
          </a:bodyPr>
          <a:lstStyle/>
          <a:p>
            <a:pPr>
              <a:spcAft>
                <a:spcPts val="800"/>
              </a:spcAft>
            </a:pPr>
            <a:r>
              <a:rPr lang="es-AR" sz="2400" b="1" kern="1200" dirty="0">
                <a:solidFill>
                  <a:srgbClr val="C00000"/>
                </a:solidFill>
                <a:effectLst/>
                <a:latin typeface="Arial" panose="020B0604020202020204" pitchFamily="34" charset="0"/>
                <a:ea typeface="+mn-ea"/>
                <a:cs typeface="Times New Roman" panose="02020603050405020304" pitchFamily="18" charset="0"/>
              </a:rPr>
              <a:t>2937</a:t>
            </a:r>
            <a:r>
              <a:rPr lang="es-AR" sz="2400" kern="1200" dirty="0">
                <a:solidFill>
                  <a:srgbClr val="004064"/>
                </a:solidFill>
                <a:effectLst/>
                <a:latin typeface="Arial" panose="020B0604020202020204" pitchFamily="34" charset="0"/>
                <a:ea typeface="+mn-ea"/>
                <a:cs typeface="Times New Roman" panose="02020603050405020304" pitchFamily="18" charset="0"/>
              </a:rPr>
              <a:t> Pasajeros pasaron por el “Hotel Vieja Usina</a:t>
            </a:r>
            <a:r>
              <a:rPr lang="es-AR" sz="2400" dirty="0">
                <a:solidFill>
                  <a:srgbClr val="004064"/>
                </a:solidFill>
                <a:latin typeface="Arial" panose="020B0604020202020204" pitchFamily="34" charset="0"/>
                <a:cs typeface="Times New Roman" panose="02020603050405020304" pitchFamily="18" charset="0"/>
              </a:rPr>
              <a:t>”</a:t>
            </a:r>
            <a:r>
              <a:rPr lang="es-ES" sz="2400" dirty="0">
                <a:solidFill>
                  <a:srgbClr val="004064"/>
                </a:solidFill>
                <a:latin typeface="Arial" panose="020B0604020202020204" pitchFamily="34" charset="0"/>
                <a:cs typeface="Times New Roman" panose="02020603050405020304" pitchFamily="18" charset="0"/>
              </a:rPr>
              <a:t> </a:t>
            </a:r>
            <a:r>
              <a:rPr lang="es-AR" sz="2400" dirty="0">
                <a:solidFill>
                  <a:srgbClr val="004064"/>
                </a:solidFill>
                <a:latin typeface="Arial" panose="020B0604020202020204" pitchFamily="34" charset="0"/>
                <a:cs typeface="Times New Roman" panose="02020603050405020304" pitchFamily="18" charset="0"/>
              </a:rPr>
              <a:t>(-22 pasajeros respecto al periodo 2023-2024)</a:t>
            </a:r>
          </a:p>
          <a:p>
            <a:pPr>
              <a:lnSpc>
                <a:spcPct val="150000"/>
              </a:lnSpc>
              <a:spcAft>
                <a:spcPts val="800"/>
              </a:spcAft>
            </a:pPr>
            <a:endParaRPr lang="es-AR" sz="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2" name="Imagen 31" descr="Icono&#10;&#10;El contenido generado por IA puede ser incorrecto.">
            <a:extLst>
              <a:ext uri="{FF2B5EF4-FFF2-40B4-BE49-F238E27FC236}">
                <a16:creationId xmlns:a16="http://schemas.microsoft.com/office/drawing/2014/main" xmlns="" id="{585FBB03-F109-5150-E30A-9C596DFF83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41000" y="1005631"/>
            <a:ext cx="698499" cy="698499"/>
          </a:xfrm>
          <a:prstGeom prst="rect">
            <a:avLst/>
          </a:prstGeom>
        </p:spPr>
      </p:pic>
      <p:pic>
        <p:nvPicPr>
          <p:cNvPr id="33" name="Imagen 32" descr="Imagen que contiene Forma&#10;&#10;El contenido generado por IA puede ser incorrecto.">
            <a:extLst>
              <a:ext uri="{FF2B5EF4-FFF2-40B4-BE49-F238E27FC236}">
                <a16:creationId xmlns:a16="http://schemas.microsoft.com/office/drawing/2014/main" xmlns="" id="{E41CC1A0-41F0-273E-6309-571464F7AE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4750" y="1515846"/>
            <a:ext cx="698500" cy="698500"/>
          </a:xfrm>
          <a:prstGeom prst="rect">
            <a:avLst/>
          </a:prstGeom>
        </p:spPr>
      </p:pic>
      <p:pic>
        <p:nvPicPr>
          <p:cNvPr id="34" name="Imagen 33" descr="Icono&#10;&#10;El contenido generado por IA puede ser incorrecto.">
            <a:extLst>
              <a:ext uri="{FF2B5EF4-FFF2-40B4-BE49-F238E27FC236}">
                <a16:creationId xmlns:a16="http://schemas.microsoft.com/office/drawing/2014/main" xmlns="" id="{189B8698-F263-2D9A-B0C2-0A6AB5E45A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5909" y="2100538"/>
            <a:ext cx="698500" cy="698500"/>
          </a:xfrm>
          <a:prstGeom prst="rect">
            <a:avLst/>
          </a:prstGeom>
        </p:spPr>
      </p:pic>
      <p:pic>
        <p:nvPicPr>
          <p:cNvPr id="35" name="Imagen 34" descr="Icono&#10;&#10;El contenido generado por IA puede ser incorrecto.">
            <a:extLst>
              <a:ext uri="{FF2B5EF4-FFF2-40B4-BE49-F238E27FC236}">
                <a16:creationId xmlns:a16="http://schemas.microsoft.com/office/drawing/2014/main" xmlns="" id="{6C5A3F56-6260-9AEF-18BC-F908AF5C07C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56546" y="2364063"/>
            <a:ext cx="869951" cy="869951"/>
          </a:xfrm>
          <a:prstGeom prst="rect">
            <a:avLst/>
          </a:prstGeom>
        </p:spPr>
      </p:pic>
      <p:pic>
        <p:nvPicPr>
          <p:cNvPr id="36" name="Imagen 35" descr="Icono&#10;&#10;El contenido generado por IA puede ser incorrecto.">
            <a:extLst>
              <a:ext uri="{FF2B5EF4-FFF2-40B4-BE49-F238E27FC236}">
                <a16:creationId xmlns:a16="http://schemas.microsoft.com/office/drawing/2014/main" xmlns="" id="{8F6B3CFA-6474-E4DD-EBA4-C19B862CBA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50712" y="3113465"/>
            <a:ext cx="568259" cy="568259"/>
          </a:xfrm>
          <a:prstGeom prst="rect">
            <a:avLst/>
          </a:prstGeom>
        </p:spPr>
      </p:pic>
      <p:pic>
        <p:nvPicPr>
          <p:cNvPr id="38" name="Imagen 37" descr="Interfaz de usuario gráfica, Aplicación&#10;&#10;El contenido generado por IA puede ser incorrecto.">
            <a:extLst>
              <a:ext uri="{FF2B5EF4-FFF2-40B4-BE49-F238E27FC236}">
                <a16:creationId xmlns:a16="http://schemas.microsoft.com/office/drawing/2014/main" xmlns="" id="{4D18F8CF-40EF-D75C-A32E-CB831B2D31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92665" y="4677436"/>
            <a:ext cx="533333" cy="485714"/>
          </a:xfrm>
          <a:prstGeom prst="rect">
            <a:avLst/>
          </a:prstGeom>
        </p:spPr>
      </p:pic>
      <p:pic>
        <p:nvPicPr>
          <p:cNvPr id="20" name="Imagen 19" descr="Icono&#10;&#10;El contenido generado por IA puede ser incorrecto.">
            <a:extLst>
              <a:ext uri="{FF2B5EF4-FFF2-40B4-BE49-F238E27FC236}">
                <a16:creationId xmlns:a16="http://schemas.microsoft.com/office/drawing/2014/main" xmlns="" id="{714213B2-5719-468B-9FC6-EAA99CC91BC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34841" y="3717344"/>
            <a:ext cx="568259" cy="575904"/>
          </a:xfrm>
          <a:prstGeom prst="rect">
            <a:avLst/>
          </a:prstGeom>
        </p:spPr>
      </p:pic>
    </p:spTree>
    <p:extLst>
      <p:ext uri="{BB962C8B-B14F-4D97-AF65-F5344CB8AC3E}">
        <p14:creationId xmlns:p14="http://schemas.microsoft.com/office/powerpoint/2010/main" val="42567682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9D44D6E3-E892-2CAD-208D-3E2A8FC9B090}"/>
              </a:ext>
            </a:extLst>
          </p:cNvPr>
          <p:cNvSpPr>
            <a:spLocks noChangeArrowheads="1"/>
          </p:cNvSpPr>
          <p:nvPr/>
        </p:nvSpPr>
        <p:spPr bwMode="auto">
          <a:xfrm flipV="1">
            <a:off x="1983474" y="829466"/>
            <a:ext cx="13101552" cy="4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AR"/>
          </a:p>
        </p:txBody>
      </p:sp>
      <p:pic>
        <p:nvPicPr>
          <p:cNvPr id="12289" name="Picture 1">
            <a:extLst>
              <a:ext uri="{FF2B5EF4-FFF2-40B4-BE49-F238E27FC236}">
                <a16:creationId xmlns:a16="http://schemas.microsoft.com/office/drawing/2014/main" xmlns="" id="{1FA986F1-0129-C377-46CC-A0663C718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739" y="356132"/>
            <a:ext cx="9886361" cy="59430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4507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8914C354-D50D-5245-340B-8CDA818465F8}"/>
              </a:ext>
            </a:extLst>
          </p:cNvPr>
          <p:cNvSpPr txBox="1"/>
          <p:nvPr/>
        </p:nvSpPr>
        <p:spPr>
          <a:xfrm>
            <a:off x="1727200" y="2019300"/>
            <a:ext cx="9855200" cy="3477875"/>
          </a:xfrm>
          <a:prstGeom prst="rect">
            <a:avLst/>
          </a:prstGeom>
          <a:noFill/>
        </p:spPr>
        <p:txBody>
          <a:bodyPr wrap="square">
            <a:spAutoFit/>
          </a:bodyPr>
          <a:lstStyle/>
          <a:p>
            <a:r>
              <a:rPr lang="es-AR" sz="4400" b="1" kern="1200" dirty="0">
                <a:solidFill>
                  <a:srgbClr val="C00000"/>
                </a:solidFill>
                <a:effectLst/>
                <a:latin typeface="Arial" panose="020B0604020202020204" pitchFamily="34" charset="0"/>
                <a:ea typeface="+mn-ea"/>
              </a:rPr>
              <a:t>28</a:t>
            </a:r>
            <a:r>
              <a:rPr lang="es-AR" sz="4400" kern="1200" dirty="0">
                <a:solidFill>
                  <a:srgbClr val="004064"/>
                </a:solidFill>
                <a:effectLst/>
                <a:latin typeface="Arial" panose="020B0604020202020204" pitchFamily="34" charset="0"/>
                <a:ea typeface="+mn-ea"/>
              </a:rPr>
              <a:t> trabajadores directos </a:t>
            </a:r>
          </a:p>
          <a:p>
            <a:r>
              <a:rPr lang="es-AR" sz="4400" b="1" kern="1200" dirty="0">
                <a:solidFill>
                  <a:srgbClr val="C00000"/>
                </a:solidFill>
                <a:effectLst/>
                <a:latin typeface="Arial" panose="020B0604020202020204" pitchFamily="34" charset="0"/>
                <a:ea typeface="+mn-ea"/>
              </a:rPr>
              <a:t>2</a:t>
            </a:r>
            <a:r>
              <a:rPr lang="es-AR" sz="4400" kern="1200" dirty="0">
                <a:solidFill>
                  <a:srgbClr val="004064"/>
                </a:solidFill>
                <a:effectLst/>
                <a:latin typeface="Arial" panose="020B0604020202020204" pitchFamily="34" charset="0"/>
                <a:ea typeface="+mn-ea"/>
              </a:rPr>
              <a:t> menos que el ejercicio anterior (Un Jubilado y una Desvinculación)</a:t>
            </a:r>
          </a:p>
          <a:p>
            <a:r>
              <a:rPr lang="es-AR" sz="4400" b="1" kern="1200" dirty="0">
                <a:solidFill>
                  <a:srgbClr val="C00000"/>
                </a:solidFill>
                <a:effectLst/>
                <a:latin typeface="Arial" panose="020B0604020202020204" pitchFamily="34" charset="0"/>
                <a:ea typeface="+mn-ea"/>
              </a:rPr>
              <a:t>5 </a:t>
            </a:r>
            <a:r>
              <a:rPr lang="es-AR" sz="4400" kern="1200" dirty="0">
                <a:solidFill>
                  <a:srgbClr val="004064"/>
                </a:solidFill>
                <a:effectLst/>
                <a:latin typeface="Arial" panose="020B0604020202020204" pitchFamily="34" charset="0"/>
                <a:ea typeface="+mn-ea"/>
              </a:rPr>
              <a:t>Trabajadores indirectos: y un sinfín de colaboradores</a:t>
            </a:r>
            <a:r>
              <a:rPr lang="es-AR" sz="4400" dirty="0">
                <a:effectLst/>
                <a:latin typeface="Arial" panose="020B0604020202020204" pitchFamily="34" charset="0"/>
                <a:ea typeface="Calibri" panose="020F0502020204030204" pitchFamily="34" charset="0"/>
              </a:rPr>
              <a:t> </a:t>
            </a:r>
            <a:endParaRPr lang="es-AR" sz="4400" dirty="0"/>
          </a:p>
        </p:txBody>
      </p:sp>
      <p:pic>
        <p:nvPicPr>
          <p:cNvPr id="6" name="Imagen 5" descr="Icono&#10;&#10;El contenido generado por IA puede ser incorrecto.">
            <a:extLst>
              <a:ext uri="{FF2B5EF4-FFF2-40B4-BE49-F238E27FC236}">
                <a16:creationId xmlns:a16="http://schemas.microsoft.com/office/drawing/2014/main" xmlns="" id="{4CB26D29-B6F9-D7FF-EB5F-AD6310F18A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14300"/>
            <a:ext cx="2019300" cy="2019300"/>
          </a:xfrm>
          <a:prstGeom prst="rect">
            <a:avLst/>
          </a:prstGeom>
        </p:spPr>
      </p:pic>
      <p:pic>
        <p:nvPicPr>
          <p:cNvPr id="8" name="Imagen 7">
            <a:extLst>
              <a:ext uri="{FF2B5EF4-FFF2-40B4-BE49-F238E27FC236}">
                <a16:creationId xmlns:a16="http://schemas.microsoft.com/office/drawing/2014/main" xmlns="" id="{D4CCBD81-BD18-E86E-915A-C103F6858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4809450"/>
            <a:ext cx="736600" cy="736600"/>
          </a:xfrm>
          <a:prstGeom prst="rect">
            <a:avLst/>
          </a:prstGeom>
        </p:spPr>
      </p:pic>
      <p:pic>
        <p:nvPicPr>
          <p:cNvPr id="9" name="Imagen 8">
            <a:extLst>
              <a:ext uri="{FF2B5EF4-FFF2-40B4-BE49-F238E27FC236}">
                <a16:creationId xmlns:a16="http://schemas.microsoft.com/office/drawing/2014/main" xmlns="" id="{D3D16AF1-8E67-3BB4-67D1-A56D0CA90C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200" y="4785013"/>
            <a:ext cx="736600" cy="736600"/>
          </a:xfrm>
          <a:prstGeom prst="rect">
            <a:avLst/>
          </a:prstGeom>
        </p:spPr>
      </p:pic>
      <p:pic>
        <p:nvPicPr>
          <p:cNvPr id="10" name="Imagen 9">
            <a:extLst>
              <a:ext uri="{FF2B5EF4-FFF2-40B4-BE49-F238E27FC236}">
                <a16:creationId xmlns:a16="http://schemas.microsoft.com/office/drawing/2014/main" xmlns="" id="{C28A775F-2405-CDE4-4359-E413E7057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7800" y="4772794"/>
            <a:ext cx="736600" cy="736600"/>
          </a:xfrm>
          <a:prstGeom prst="rect">
            <a:avLst/>
          </a:prstGeom>
        </p:spPr>
      </p:pic>
    </p:spTree>
    <p:extLst>
      <p:ext uri="{BB962C8B-B14F-4D97-AF65-F5344CB8AC3E}">
        <p14:creationId xmlns:p14="http://schemas.microsoft.com/office/powerpoint/2010/main" val="4250453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F3AEB29B-0DB0-F82B-9324-F79FF6576E88}"/>
              </a:ext>
            </a:extLst>
          </p:cNvPr>
          <p:cNvSpPr txBox="1"/>
          <p:nvPr/>
        </p:nvSpPr>
        <p:spPr>
          <a:xfrm>
            <a:off x="2425700" y="295439"/>
            <a:ext cx="11684000" cy="1277273"/>
          </a:xfrm>
          <a:prstGeom prst="rect">
            <a:avLst/>
          </a:prstGeom>
          <a:noFill/>
        </p:spPr>
        <p:txBody>
          <a:bodyPr wrap="square">
            <a:spAutoFit/>
          </a:bodyPr>
          <a:lstStyle/>
          <a:p>
            <a:pPr marR="4140835" algn="ctr">
              <a:lnSpc>
                <a:spcPct val="107000"/>
              </a:lnSpc>
              <a:spcAft>
                <a:spcPts val="800"/>
              </a:spcAft>
            </a:pPr>
            <a:r>
              <a:rPr kumimoji="1" lang="es-AR" sz="28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a:t>
            </a:r>
            <a:r>
              <a:rPr kumimoji="1" lang="es-AR"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egundo</a:t>
            </a:r>
            <a:r>
              <a:rPr kumimoji="1" lang="es-AR" sz="28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Principio:</a:t>
            </a:r>
            <a:br>
              <a:rPr kumimoji="1" lang="es-AR" sz="28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kumimoji="1" lang="es-AR" sz="28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“Control democrático de los miembros”</a:t>
            </a:r>
            <a:endParaRPr lang="es-AR" sz="2800" b="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R="4140835" algn="ctr">
              <a:lnSpc>
                <a:spcPct val="107000"/>
              </a:lnSpc>
              <a:spcAft>
                <a:spcPts val="800"/>
              </a:spcAft>
            </a:pPr>
            <a:endParaRPr lang="es-AR" sz="105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xmlns="" id="{F8795C9F-45E5-91D0-ABD9-E063DF269738}"/>
              </a:ext>
            </a:extLst>
          </p:cNvPr>
          <p:cNvSpPr txBox="1"/>
          <p:nvPr/>
        </p:nvSpPr>
        <p:spPr>
          <a:xfrm>
            <a:off x="1193800" y="1406009"/>
            <a:ext cx="10617200" cy="2677656"/>
          </a:xfrm>
          <a:prstGeom prst="rect">
            <a:avLst/>
          </a:prstGeom>
          <a:noFill/>
        </p:spPr>
        <p:txBody>
          <a:bodyPr wrap="square">
            <a:spAutoFit/>
          </a:bodyPr>
          <a:lstStyle/>
          <a:p>
            <a:pPr algn="ctr"/>
            <a:r>
              <a:rPr lang="es-AR" sz="2400" b="1" i="1" dirty="0">
                <a:solidFill>
                  <a:srgbClr val="004064"/>
                </a:solidFill>
                <a:latin typeface="Segoe UI" panose="020B0502040204020203" pitchFamily="34" charset="0"/>
                <a:ea typeface="Calibri" panose="020F0502020204030204" pitchFamily="34" charset="0"/>
              </a:rPr>
              <a:t>“Las cooperativas son organizaciones democráticas controladas por sus miembros, quienes participan activamente en la definición de las políticas y en la toma de decisiones. Los hombres y mujeres elegidos para representar a su cooperativa responden ante los miembros. En las cooperativas de base los miembros tienen igual derecho de voto (1 miembro = 1 voto), mientras en las cooperativas de otros niveles también se organizan con procedimientos democráticos”.</a:t>
            </a:r>
          </a:p>
        </p:txBody>
      </p:sp>
      <p:pic>
        <p:nvPicPr>
          <p:cNvPr id="4" name="Imagen 3" descr="Icono&#10;&#10;El contenido generado por IA puede ser incorrecto.">
            <a:extLst>
              <a:ext uri="{FF2B5EF4-FFF2-40B4-BE49-F238E27FC236}">
                <a16:creationId xmlns:a16="http://schemas.microsoft.com/office/drawing/2014/main" xmlns="" id="{2CB33CB8-12FC-EDA4-7799-E23BF41BA4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600" y="4643020"/>
            <a:ext cx="1316379" cy="1316379"/>
          </a:xfrm>
          <a:prstGeom prst="rect">
            <a:avLst/>
          </a:prstGeom>
        </p:spPr>
      </p:pic>
      <p:pic>
        <p:nvPicPr>
          <p:cNvPr id="8" name="Imagen 7" descr="Imagen que contiene Icono&#10;&#10;El contenido generado por IA puede ser incorrecto.">
            <a:extLst>
              <a:ext uri="{FF2B5EF4-FFF2-40B4-BE49-F238E27FC236}">
                <a16:creationId xmlns:a16="http://schemas.microsoft.com/office/drawing/2014/main" xmlns="" id="{5AB0FAA4-5045-6CFD-3BA5-4466ABD08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238" y="4643020"/>
            <a:ext cx="1316380" cy="1316380"/>
          </a:xfrm>
          <a:prstGeom prst="rect">
            <a:avLst/>
          </a:prstGeom>
        </p:spPr>
      </p:pic>
      <p:pic>
        <p:nvPicPr>
          <p:cNvPr id="11" name="Imagen 10" descr="Icono&#10;&#10;El contenido generado por IA puede ser incorrecto.">
            <a:extLst>
              <a:ext uri="{FF2B5EF4-FFF2-40B4-BE49-F238E27FC236}">
                <a16:creationId xmlns:a16="http://schemas.microsoft.com/office/drawing/2014/main" xmlns="" id="{6470F9D8-8C3C-7979-CF48-EC57959121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5876" y="4643019"/>
            <a:ext cx="1316380" cy="1316380"/>
          </a:xfrm>
          <a:prstGeom prst="rect">
            <a:avLst/>
          </a:prstGeom>
        </p:spPr>
      </p:pic>
      <p:pic>
        <p:nvPicPr>
          <p:cNvPr id="13" name="Imagen 12" descr="Texto&#10;&#10;El contenido generado por IA puede ser incorrecto.">
            <a:extLst>
              <a:ext uri="{FF2B5EF4-FFF2-40B4-BE49-F238E27FC236}">
                <a16:creationId xmlns:a16="http://schemas.microsoft.com/office/drawing/2014/main" xmlns="" id="{5F4CBB9C-476B-43ED-24F6-B3190E607E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1514" y="4643020"/>
            <a:ext cx="1316379" cy="1316379"/>
          </a:xfrm>
          <a:prstGeom prst="rect">
            <a:avLst/>
          </a:prstGeom>
        </p:spPr>
      </p:pic>
    </p:spTree>
    <p:extLst>
      <p:ext uri="{BB962C8B-B14F-4D97-AF65-F5344CB8AC3E}">
        <p14:creationId xmlns:p14="http://schemas.microsoft.com/office/powerpoint/2010/main" val="1106667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DBD5E8EA-73CB-E784-7E31-51859D8FA783}"/>
              </a:ext>
            </a:extLst>
          </p:cNvPr>
          <p:cNvSpPr txBox="1"/>
          <p:nvPr/>
        </p:nvSpPr>
        <p:spPr>
          <a:xfrm>
            <a:off x="1661159" y="372522"/>
            <a:ext cx="10341429" cy="6376104"/>
          </a:xfrm>
          <a:prstGeom prst="rect">
            <a:avLst/>
          </a:prstGeom>
          <a:noFill/>
        </p:spPr>
        <p:txBody>
          <a:bodyPr wrap="square">
            <a:spAutoFit/>
          </a:bodyPr>
          <a:lstStyle/>
          <a:p>
            <a:pPr>
              <a:lnSpc>
                <a:spcPct val="150000"/>
              </a:lnSpc>
              <a:spcAft>
                <a:spcPts val="800"/>
              </a:spcAft>
            </a:pPr>
            <a:r>
              <a:rPr lang="es-ES" sz="18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Datos Identificatorios:</a:t>
            </a:r>
            <a:endParaRPr lang="es-AR" sz="11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dirty="0">
                <a:effectLst/>
                <a:latin typeface="Arial" panose="020B0604020202020204" pitchFamily="34" charset="0"/>
                <a:ea typeface="Calibri" panose="020F0502020204030204" pitchFamily="34" charset="0"/>
                <a:cs typeface="Times New Roman" panose="02020603050405020304" pitchFamily="18" charset="0"/>
              </a:rPr>
              <a:t>Cooperativa Eléctrica de Tres Algarrobos Limitada (CETAL)</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dirty="0">
                <a:effectLst/>
                <a:latin typeface="Arial" panose="020B0604020202020204" pitchFamily="34" charset="0"/>
                <a:ea typeface="Calibri" panose="020F0502020204030204" pitchFamily="34" charset="0"/>
                <a:cs typeface="Times New Roman" panose="02020603050405020304" pitchFamily="18" charset="0"/>
              </a:rPr>
              <a:t>Matricula Nacional: INAES 1047</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dirty="0">
                <a:effectLst/>
                <a:latin typeface="Arial" panose="020B0604020202020204" pitchFamily="34" charset="0"/>
                <a:ea typeface="Calibri" panose="020F0502020204030204" pitchFamily="34" charset="0"/>
                <a:cs typeface="Times New Roman" panose="02020603050405020304" pitchFamily="18" charset="0"/>
              </a:rPr>
              <a:t>Matricula Provincial: DIPAC 699</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dirty="0">
                <a:effectLst/>
                <a:latin typeface="Arial" panose="020B0604020202020204" pitchFamily="34" charset="0"/>
                <a:ea typeface="Calibri" panose="020F0502020204030204" pitchFamily="34" charset="0"/>
                <a:cs typeface="Times New Roman" panose="02020603050405020304" pitchFamily="18" charset="0"/>
              </a:rPr>
              <a:t>Fecha de Fundación: 13 de julio de 1940</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dirty="0">
                <a:effectLst/>
                <a:latin typeface="Arial" panose="020B0604020202020204" pitchFamily="34" charset="0"/>
                <a:ea typeface="Calibri" panose="020F0502020204030204" pitchFamily="34" charset="0"/>
                <a:cs typeface="Times New Roman" panose="02020603050405020304" pitchFamily="18" charset="0"/>
              </a:rPr>
              <a:t>Inicio de Actividades: 1 de noviembre de 1940</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b="1" u="sng" dirty="0">
                <a:effectLst/>
                <a:latin typeface="Arial" panose="020B0604020202020204" pitchFamily="34" charset="0"/>
                <a:ea typeface="Calibri" panose="020F0502020204030204" pitchFamily="34" charset="0"/>
                <a:cs typeface="Times New Roman" panose="02020603050405020304" pitchFamily="18" charset="0"/>
              </a:rPr>
              <a:t>Domicilios</a:t>
            </a:r>
            <a:r>
              <a:rPr lang="es-ES" dirty="0">
                <a:effectLst/>
                <a:latin typeface="Arial" panose="020B0604020202020204" pitchFamily="34" charset="0"/>
                <a:ea typeface="Calibri" panose="020F0502020204030204" pitchFamily="34" charset="0"/>
                <a:cs typeface="Times New Roman" panose="02020603050405020304" pitchFamily="18" charset="0"/>
              </a:rPr>
              <a:t>:</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b="1" dirty="0">
                <a:effectLst/>
                <a:latin typeface="Arial" panose="020B0604020202020204" pitchFamily="34" charset="0"/>
                <a:ea typeface="Calibri" panose="020F0502020204030204" pitchFamily="34" charset="0"/>
                <a:cs typeface="Times New Roman" panose="02020603050405020304" pitchFamily="18" charset="0"/>
              </a:rPr>
              <a:t>Administración:</a:t>
            </a:r>
            <a:r>
              <a:rPr lang="es-ES" dirty="0">
                <a:effectLst/>
                <a:latin typeface="Arial" panose="020B0604020202020204" pitchFamily="34" charset="0"/>
                <a:ea typeface="Calibri" panose="020F0502020204030204" pitchFamily="34" charset="0"/>
                <a:cs typeface="Times New Roman" panose="02020603050405020304" pitchFamily="18" charset="0"/>
              </a:rPr>
              <a:t> Belgrano 335 de Tres Algarrobos, provincia de Buenos Aires</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dirty="0">
                <a:effectLst/>
                <a:latin typeface="Arial" panose="020B0604020202020204" pitchFamily="34" charset="0"/>
                <a:ea typeface="Calibri" panose="020F0502020204030204" pitchFamily="34" charset="0"/>
                <a:cs typeface="Times New Roman" panose="02020603050405020304" pitchFamily="18" charset="0"/>
              </a:rPr>
              <a:t>Tel: +54 03388 492040 / 492083 / 3388 46-6076</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b="1" dirty="0">
                <a:effectLst/>
                <a:latin typeface="Arial" panose="020B0604020202020204" pitchFamily="34" charset="0"/>
                <a:ea typeface="Calibri" panose="020F0502020204030204" pitchFamily="34" charset="0"/>
                <a:cs typeface="Times New Roman" panose="02020603050405020304" pitchFamily="18" charset="0"/>
              </a:rPr>
              <a:t>Sector Redes:</a:t>
            </a:r>
            <a:r>
              <a:rPr lang="es-ES" dirty="0">
                <a:effectLst/>
                <a:latin typeface="Arial" panose="020B0604020202020204" pitchFamily="34" charset="0"/>
                <a:ea typeface="Calibri" panose="020F0502020204030204" pitchFamily="34" charset="0"/>
                <a:cs typeface="Times New Roman" panose="02020603050405020304" pitchFamily="18" charset="0"/>
              </a:rPr>
              <a:t> J. </a:t>
            </a:r>
            <a:r>
              <a:rPr lang="es-ES" dirty="0" err="1">
                <a:effectLst/>
                <a:latin typeface="Arial" panose="020B0604020202020204" pitchFamily="34" charset="0"/>
                <a:ea typeface="Calibri" panose="020F0502020204030204" pitchFamily="34" charset="0"/>
                <a:cs typeface="Times New Roman" panose="02020603050405020304" pitchFamily="18" charset="0"/>
              </a:rPr>
              <a:t>Bogni</a:t>
            </a:r>
            <a:r>
              <a:rPr lang="es-ES" dirty="0">
                <a:effectLst/>
                <a:latin typeface="Arial" panose="020B0604020202020204" pitchFamily="34" charset="0"/>
                <a:ea typeface="Calibri" panose="020F0502020204030204" pitchFamily="34" charset="0"/>
                <a:cs typeface="Times New Roman" panose="02020603050405020304" pitchFamily="18" charset="0"/>
              </a:rPr>
              <a:t> 450 de Tres Algarrobos, provincia de Buenos Aires</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dirty="0">
                <a:effectLst/>
                <a:latin typeface="Arial" panose="020B0604020202020204" pitchFamily="34" charset="0"/>
                <a:ea typeface="Calibri" panose="020F0502020204030204" pitchFamily="34" charset="0"/>
                <a:cs typeface="Times New Roman" panose="02020603050405020304" pitchFamily="18" charset="0"/>
              </a:rPr>
              <a:t>Tel: +54 03388 492600 / 3388 46-6088</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b="1" dirty="0">
                <a:effectLst/>
                <a:latin typeface="Arial" panose="020B0604020202020204" pitchFamily="34" charset="0"/>
                <a:ea typeface="Calibri" panose="020F0502020204030204" pitchFamily="34" charset="0"/>
                <a:cs typeface="Times New Roman" panose="02020603050405020304" pitchFamily="18" charset="0"/>
              </a:rPr>
              <a:t>Sector Agua Potable de Red:</a:t>
            </a:r>
            <a:r>
              <a:rPr lang="es-ES" dirty="0">
                <a:effectLst/>
                <a:latin typeface="Arial" panose="020B0604020202020204" pitchFamily="34" charset="0"/>
                <a:ea typeface="Calibri" panose="020F0502020204030204" pitchFamily="34" charset="0"/>
                <a:cs typeface="Times New Roman" panose="02020603050405020304" pitchFamily="18" charset="0"/>
              </a:rPr>
              <a:t> </a:t>
            </a:r>
            <a:r>
              <a:rPr lang="es-ES" dirty="0" err="1">
                <a:effectLst/>
                <a:latin typeface="Arial" panose="020B0604020202020204" pitchFamily="34" charset="0"/>
                <a:ea typeface="Calibri" panose="020F0502020204030204" pitchFamily="34" charset="0"/>
                <a:cs typeface="Times New Roman" panose="02020603050405020304" pitchFamily="18" charset="0"/>
              </a:rPr>
              <a:t>Acc</a:t>
            </a:r>
            <a:r>
              <a:rPr lang="es-ES" dirty="0">
                <a:effectLst/>
                <a:latin typeface="Arial" panose="020B0604020202020204" pitchFamily="34" charset="0"/>
                <a:ea typeface="Calibri" panose="020F0502020204030204" pitchFamily="34" charset="0"/>
                <a:cs typeface="Times New Roman" panose="02020603050405020304" pitchFamily="18" charset="0"/>
              </a:rPr>
              <a:t>. Hno. Inocencio y Florentino Ameghino de Tres Algarrobos, provincia de Buenos Aires</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dirty="0">
                <a:effectLst/>
                <a:latin typeface="Arial" panose="020B0604020202020204" pitchFamily="34" charset="0"/>
                <a:ea typeface="Calibri" panose="020F0502020204030204" pitchFamily="34" charset="0"/>
                <a:cs typeface="Times New Roman" panose="02020603050405020304" pitchFamily="18" charset="0"/>
              </a:rPr>
              <a:t>Tel: +54 3388 46-6107</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b="1" dirty="0">
                <a:effectLst/>
                <a:latin typeface="Arial" panose="020B0604020202020204" pitchFamily="34" charset="0"/>
                <a:ea typeface="Calibri" panose="020F0502020204030204" pitchFamily="34" charset="0"/>
                <a:cs typeface="Times New Roman" panose="02020603050405020304" pitchFamily="18" charset="0"/>
              </a:rPr>
              <a:t>Sector Servicios </a:t>
            </a:r>
            <a:r>
              <a:rPr lang="es-ES" b="1" dirty="0" err="1">
                <a:effectLst/>
                <a:latin typeface="Arial" panose="020B0604020202020204" pitchFamily="34" charset="0"/>
                <a:ea typeface="Calibri" panose="020F0502020204030204" pitchFamily="34" charset="0"/>
                <a:cs typeface="Times New Roman" panose="02020603050405020304" pitchFamily="18" charset="0"/>
              </a:rPr>
              <a:t>Tic´s</a:t>
            </a:r>
            <a:r>
              <a:rPr lang="es-ES" b="1" dirty="0">
                <a:effectLst/>
                <a:latin typeface="Arial" panose="020B0604020202020204" pitchFamily="34" charset="0"/>
                <a:ea typeface="Calibri" panose="020F0502020204030204" pitchFamily="34" charset="0"/>
                <a:cs typeface="Times New Roman" panose="02020603050405020304" pitchFamily="18" charset="0"/>
              </a:rPr>
              <a:t>:</a:t>
            </a:r>
            <a:r>
              <a:rPr lang="es-ES" dirty="0">
                <a:effectLst/>
                <a:latin typeface="Arial" panose="020B0604020202020204" pitchFamily="34" charset="0"/>
                <a:ea typeface="Calibri" panose="020F0502020204030204" pitchFamily="34" charset="0"/>
                <a:cs typeface="Times New Roman" panose="02020603050405020304" pitchFamily="18" charset="0"/>
              </a:rPr>
              <a:t> (Telefonía, </a:t>
            </a:r>
            <a:r>
              <a:rPr lang="es-ES" dirty="0" err="1">
                <a:effectLst/>
                <a:latin typeface="Arial" panose="020B0604020202020204" pitchFamily="34" charset="0"/>
                <a:ea typeface="Calibri" panose="020F0502020204030204" pitchFamily="34" charset="0"/>
                <a:cs typeface="Times New Roman" panose="02020603050405020304" pitchFamily="18" charset="0"/>
              </a:rPr>
              <a:t>CaTv</a:t>
            </a:r>
            <a:r>
              <a:rPr lang="es-ES" dirty="0">
                <a:effectLst/>
                <a:latin typeface="Arial" panose="020B0604020202020204" pitchFamily="34" charset="0"/>
                <a:ea typeface="Calibri" panose="020F0502020204030204" pitchFamily="34" charset="0"/>
                <a:cs typeface="Times New Roman" panose="02020603050405020304" pitchFamily="18" charset="0"/>
              </a:rPr>
              <a:t> e Internet) Av. Catalina </a:t>
            </a:r>
            <a:r>
              <a:rPr lang="es-ES" dirty="0" err="1">
                <a:effectLst/>
                <a:latin typeface="Arial" panose="020B0604020202020204" pitchFamily="34" charset="0"/>
                <a:ea typeface="Calibri" panose="020F0502020204030204" pitchFamily="34" charset="0"/>
                <a:cs typeface="Times New Roman" panose="02020603050405020304" pitchFamily="18" charset="0"/>
              </a:rPr>
              <a:t>Naon</a:t>
            </a:r>
            <a:r>
              <a:rPr lang="es-ES" dirty="0">
                <a:effectLst/>
                <a:latin typeface="Arial" panose="020B0604020202020204" pitchFamily="34" charset="0"/>
                <a:ea typeface="Calibri" panose="020F0502020204030204" pitchFamily="34" charset="0"/>
                <a:cs typeface="Times New Roman" panose="02020603050405020304" pitchFamily="18" charset="0"/>
              </a:rPr>
              <a:t> de </a:t>
            </a:r>
            <a:r>
              <a:rPr lang="es-ES" dirty="0" err="1">
                <a:effectLst/>
                <a:latin typeface="Arial" panose="020B0604020202020204" pitchFamily="34" charset="0"/>
                <a:ea typeface="Calibri" panose="020F0502020204030204" pitchFamily="34" charset="0"/>
                <a:cs typeface="Times New Roman" panose="02020603050405020304" pitchFamily="18" charset="0"/>
              </a:rPr>
              <a:t>Balbiani</a:t>
            </a:r>
            <a:r>
              <a:rPr lang="es-ES" dirty="0">
                <a:effectLst/>
                <a:latin typeface="Arial" panose="020B0604020202020204" pitchFamily="34" charset="0"/>
                <a:ea typeface="Calibri" panose="020F0502020204030204" pitchFamily="34" charset="0"/>
                <a:cs typeface="Times New Roman" panose="02020603050405020304" pitchFamily="18" charset="0"/>
              </a:rPr>
              <a:t> 500 de Tres Algarrobos, provincia de Buenos Aires</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dirty="0">
                <a:effectLst/>
                <a:latin typeface="Arial" panose="020B0604020202020204" pitchFamily="34" charset="0"/>
                <a:ea typeface="Calibri" panose="020F0502020204030204" pitchFamily="34" charset="0"/>
                <a:cs typeface="Times New Roman" panose="02020603050405020304" pitchFamily="18" charset="0"/>
              </a:rPr>
              <a:t>Tel: +54 03388-492364 / 3388 46-2911</a:t>
            </a:r>
            <a:endParaRPr lang="es-AR"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40645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067D207-041A-BF59-90A1-A60FCA1FF877}"/>
              </a:ext>
            </a:extLst>
          </p:cNvPr>
          <p:cNvSpPr txBox="1"/>
          <p:nvPr/>
        </p:nvSpPr>
        <p:spPr>
          <a:xfrm>
            <a:off x="1600200" y="457200"/>
            <a:ext cx="10337800" cy="6269409"/>
          </a:xfrm>
          <a:prstGeom prst="rect">
            <a:avLst/>
          </a:prstGeom>
          <a:solidFill>
            <a:schemeClr val="accent2">
              <a:lumMod val="40000"/>
              <a:lumOff val="60000"/>
            </a:schemeClr>
          </a:solidFill>
          <a:ln>
            <a:noFill/>
          </a:ln>
          <a:effectLst>
            <a:outerShdw blurRad="107950" dist="12700" dir="5400000" algn="ctr">
              <a:srgbClr val="000000"/>
            </a:outerShdw>
          </a:effectLst>
          <a:scene3d>
            <a:camera prst="obliqueTopLeft"/>
            <a:lightRig rig="soft" dir="t">
              <a:rot lat="0" lon="0" rev="0"/>
            </a:lightRig>
          </a:scene3d>
          <a:sp3d contourW="44450" prstMaterial="matte">
            <a:bevelT w="63500" h="63500" prst="artDeco"/>
            <a:contourClr>
              <a:srgbClr val="FFFFFF"/>
            </a:contourClr>
          </a:sp3d>
        </p:spPr>
        <p:txBody>
          <a:bodyPr wrap="square">
            <a:spAutoFit/>
          </a:bodyPr>
          <a:lstStyle/>
          <a:p>
            <a:pPr>
              <a:lnSpc>
                <a:spcPct val="107000"/>
              </a:lnSpc>
              <a:spcAft>
                <a:spcPts val="800"/>
              </a:spcAft>
            </a:pPr>
            <a:r>
              <a:rPr lang="es-ES" sz="2000" dirty="0">
                <a:effectLst/>
                <a:latin typeface="Arial" panose="020B0604020202020204" pitchFamily="34" charset="0"/>
                <a:ea typeface="Calibri" panose="020F0502020204030204" pitchFamily="34" charset="0"/>
                <a:cs typeface="Times New Roman" panose="02020603050405020304" pitchFamily="18" charset="0"/>
              </a:rPr>
              <a:t>El análisis del cumplimiento de este Principio se hace desde cuatro Dimensiones:</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Clr>
                <a:srgbClr val="C00000"/>
              </a:buClr>
              <a:buFont typeface="Wingdings" panose="05000000000000000000" pitchFamily="2" charset="2"/>
              <a:buChar char="q"/>
              <a:tabLst>
                <a:tab pos="903605" algn="l"/>
              </a:tabLst>
            </a:pPr>
            <a:r>
              <a:rPr lang="es-AR" sz="2000" b="1" kern="1200" dirty="0">
                <a:effectLst/>
                <a:latin typeface="Arial" panose="020B0604020202020204" pitchFamily="34" charset="0"/>
                <a:ea typeface="+mn-ea"/>
                <a:cs typeface="Times New Roman" panose="02020603050405020304" pitchFamily="18" charset="0"/>
              </a:rPr>
              <a:t>Participación en las Asambleas</a:t>
            </a:r>
            <a:r>
              <a:rPr lang="es-AR" sz="2000" b="1" kern="1200" dirty="0">
                <a:solidFill>
                  <a:srgbClr val="004064"/>
                </a:solidFill>
                <a:effectLst/>
                <a:latin typeface="Arial" panose="020B0604020202020204" pitchFamily="34" charset="0"/>
                <a:ea typeface="+mn-ea"/>
                <a:cs typeface="Times New Roman" panose="02020603050405020304" pitchFamily="18" charset="0"/>
              </a:rPr>
              <a:t> </a:t>
            </a:r>
            <a:endParaRPr lang="es-A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Clr>
                <a:srgbClr val="C00000"/>
              </a:buClr>
              <a:buFont typeface="Wingdings" panose="05000000000000000000" pitchFamily="2" charset="2"/>
              <a:buChar char="q"/>
              <a:tabLst>
                <a:tab pos="903605" algn="l"/>
              </a:tabLst>
            </a:pPr>
            <a:r>
              <a:rPr lang="es-AR" sz="2000" b="1" kern="1200" dirty="0">
                <a:effectLst/>
                <a:latin typeface="Arial" panose="020B0604020202020204" pitchFamily="34" charset="0"/>
                <a:ea typeface="+mn-ea"/>
                <a:cs typeface="Times New Roman" panose="02020603050405020304" pitchFamily="18" charset="0"/>
              </a:rPr>
              <a:t>Accesibilidad a cargos sociales</a:t>
            </a:r>
            <a:endParaRPr lang="es-A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Clr>
                <a:srgbClr val="C00000"/>
              </a:buClr>
              <a:buFont typeface="Wingdings" panose="05000000000000000000" pitchFamily="2" charset="2"/>
              <a:buChar char="q"/>
              <a:tabLst>
                <a:tab pos="903605" algn="l"/>
              </a:tabLst>
            </a:pPr>
            <a:r>
              <a:rPr lang="es-ES" sz="2000" b="1" dirty="0">
                <a:effectLst/>
                <a:latin typeface="Arial" panose="020B0604020202020204" pitchFamily="34" charset="0"/>
                <a:ea typeface="Times New Roman" panose="02020603050405020304" pitchFamily="18" charset="0"/>
                <a:cs typeface="Times New Roman" panose="02020603050405020304" pitchFamily="18" charset="0"/>
              </a:rPr>
              <a:t>Equilibrio real de poder entre los asociados</a:t>
            </a:r>
            <a:endParaRPr lang="es-A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Clr>
                <a:srgbClr val="C00000"/>
              </a:buClr>
              <a:buFont typeface="Wingdings" panose="05000000000000000000" pitchFamily="2" charset="2"/>
              <a:buChar char="q"/>
              <a:tabLst>
                <a:tab pos="903605" algn="l"/>
              </a:tabLst>
            </a:pPr>
            <a:r>
              <a:rPr lang="es-AR" sz="2000" b="1" kern="1200" dirty="0">
                <a:effectLst/>
                <a:latin typeface="Arial" panose="020B0604020202020204" pitchFamily="34" charset="0"/>
                <a:ea typeface="+mn-ea"/>
                <a:cs typeface="Times New Roman" panose="02020603050405020304" pitchFamily="18" charset="0"/>
              </a:rPr>
              <a:t>Democracia en el trabajo, Clima laboral</a:t>
            </a:r>
            <a:endParaRPr lang="es-AR" sz="2000" b="1" dirty="0">
              <a:effectLst/>
              <a:latin typeface="Times New Roman" panose="02020603050405020304" pitchFamily="18" charset="0"/>
              <a:ea typeface="Times New Roman" panose="02020603050405020304" pitchFamily="18" charset="0"/>
            </a:endParaRPr>
          </a:p>
          <a:p>
            <a:pPr>
              <a:lnSpc>
                <a:spcPct val="150000"/>
              </a:lnSpc>
              <a:spcAft>
                <a:spcPts val="800"/>
              </a:spcAft>
              <a:tabLst>
                <a:tab pos="903605" algn="l"/>
              </a:tabLst>
            </a:pPr>
            <a:endParaRPr lang="es-AR" sz="2000" kern="1200" dirty="0">
              <a:effectLst/>
              <a:latin typeface="Arial" panose="020B0604020202020204" pitchFamily="34" charset="0"/>
              <a:ea typeface="+mn-ea"/>
              <a:cs typeface="Times New Roman" panose="02020603050405020304" pitchFamily="18" charset="0"/>
            </a:endParaRPr>
          </a:p>
          <a:p>
            <a:pPr>
              <a:lnSpc>
                <a:spcPct val="150000"/>
              </a:lnSpc>
              <a:spcAft>
                <a:spcPts val="800"/>
              </a:spcAft>
              <a:tabLst>
                <a:tab pos="903605" algn="l"/>
              </a:tabLst>
            </a:pPr>
            <a:r>
              <a:rPr lang="es-AR" sz="2000" kern="1200" dirty="0">
                <a:effectLst/>
                <a:latin typeface="Arial" panose="020B0604020202020204" pitchFamily="34" charset="0"/>
                <a:ea typeface="+mn-ea"/>
                <a:cs typeface="Times New Roman" panose="02020603050405020304" pitchFamily="18" charset="0"/>
              </a:rPr>
              <a:t>Participación en las últimas asambleas (históricamente el número de asociados presentes en la Asamblea General ha sido muy bajo).</a:t>
            </a:r>
          </a:p>
          <a:p>
            <a:pPr>
              <a:lnSpc>
                <a:spcPct val="150000"/>
              </a:lnSpc>
              <a:spcAft>
                <a:spcPts val="800"/>
              </a:spcAft>
              <a:tabLst>
                <a:tab pos="903605" algn="l"/>
              </a:tabLst>
            </a:pPr>
            <a:r>
              <a:rPr lang="es-AR" sz="2000" u="sng" kern="1200" dirty="0">
                <a:effectLst/>
                <a:latin typeface="Arial" panose="020B0604020202020204" pitchFamily="34" charset="0"/>
                <a:ea typeface="+mn-ea"/>
                <a:cs typeface="Times New Roman" panose="02020603050405020304" pitchFamily="18" charset="0"/>
              </a:rPr>
              <a:t> Ejercicio</a:t>
            </a:r>
            <a:r>
              <a:rPr lang="es-AR" sz="2000" kern="1200" dirty="0">
                <a:effectLst/>
                <a:latin typeface="Arial" panose="020B0604020202020204" pitchFamily="34" charset="0"/>
                <a:ea typeface="+mn-ea"/>
                <a:cs typeface="Times New Roman" panose="02020603050405020304" pitchFamily="18" charset="0"/>
              </a:rPr>
              <a:t>:</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800"/>
              </a:spcAft>
              <a:buFont typeface="Wingdings" panose="05000000000000000000" pitchFamily="2" charset="2"/>
              <a:buChar char="ü"/>
              <a:tabLst>
                <a:tab pos="903605" algn="l"/>
              </a:tabLst>
            </a:pPr>
            <a:r>
              <a:rPr lang="es-AR" sz="2000" b="1" kern="1200" dirty="0">
                <a:effectLst/>
                <a:latin typeface="Arial" panose="020B0604020202020204" pitchFamily="34" charset="0"/>
                <a:ea typeface="+mn-ea"/>
                <a:cs typeface="Times New Roman" panose="02020603050405020304" pitchFamily="18" charset="0"/>
              </a:rPr>
              <a:t>2020-2021: 19 asociados (tener presente la situación de COVID-19)</a:t>
            </a:r>
            <a:endParaRPr lang="es-A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800"/>
              </a:spcAft>
              <a:buFont typeface="Wingdings" panose="05000000000000000000" pitchFamily="2" charset="2"/>
              <a:buChar char="ü"/>
              <a:tabLst>
                <a:tab pos="903605" algn="l"/>
              </a:tabLst>
            </a:pPr>
            <a:r>
              <a:rPr lang="es-AR" sz="2000" b="1" kern="1200" dirty="0">
                <a:effectLst/>
                <a:latin typeface="Arial" panose="020B0604020202020204" pitchFamily="34" charset="0"/>
                <a:ea typeface="+mn-ea"/>
                <a:cs typeface="Times New Roman" panose="02020603050405020304" pitchFamily="18" charset="0"/>
              </a:rPr>
              <a:t>2021-2022: 20 Asociados</a:t>
            </a:r>
            <a:endParaRPr lang="es-A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800"/>
              </a:spcAft>
              <a:buFont typeface="Wingdings" panose="05000000000000000000" pitchFamily="2" charset="2"/>
              <a:buChar char="ü"/>
              <a:tabLst>
                <a:tab pos="903605" algn="l"/>
              </a:tabLst>
            </a:pPr>
            <a:r>
              <a:rPr lang="es-AR" sz="2000" b="1" kern="1200" dirty="0">
                <a:effectLst/>
                <a:latin typeface="Arial" panose="020B0604020202020204" pitchFamily="34" charset="0"/>
                <a:ea typeface="+mn-ea"/>
                <a:cs typeface="Times New Roman" panose="02020603050405020304" pitchFamily="18" charset="0"/>
              </a:rPr>
              <a:t>2022-2023: 24 Asociados</a:t>
            </a:r>
            <a:endParaRPr lang="es-AR" sz="2000" b="1"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800"/>
              </a:spcAft>
              <a:buFont typeface="Wingdings" panose="05000000000000000000" pitchFamily="2" charset="2"/>
              <a:buChar char="ü"/>
              <a:tabLst>
                <a:tab pos="903605" algn="l"/>
              </a:tabLst>
            </a:pPr>
            <a:r>
              <a:rPr lang="es-AR" sz="2000" b="1" kern="1200" dirty="0">
                <a:effectLst/>
                <a:latin typeface="Arial" panose="020B0604020202020204" pitchFamily="34" charset="0"/>
                <a:ea typeface="+mn-ea"/>
                <a:cs typeface="Times New Roman" panose="02020603050405020304" pitchFamily="18" charset="0"/>
              </a:rPr>
              <a:t>2023-2024: 25 Asociados</a:t>
            </a:r>
          </a:p>
          <a:p>
            <a:pPr marL="342900" indent="-342900">
              <a:spcAft>
                <a:spcPts val="800"/>
              </a:spcAft>
              <a:buFont typeface="Wingdings" panose="05000000000000000000" pitchFamily="2" charset="2"/>
              <a:buChar char="ü"/>
              <a:tabLst>
                <a:tab pos="903605" algn="l"/>
              </a:tabLst>
            </a:pPr>
            <a:r>
              <a:rPr lang="es-AR" sz="2000" b="1" kern="1200" dirty="0">
                <a:effectLst/>
                <a:latin typeface="Arial" panose="020B0604020202020204" pitchFamily="34" charset="0"/>
                <a:ea typeface="+mn-ea"/>
                <a:cs typeface="Times New Roman" panose="02020603050405020304" pitchFamily="18" charset="0"/>
              </a:rPr>
              <a:t>2024-2025: ¿?</a:t>
            </a:r>
            <a:endParaRPr lang="es-AR"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09261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17381E4-952D-D341-0EBB-40BC6A209E03}"/>
              </a:ext>
            </a:extLst>
          </p:cNvPr>
          <p:cNvSpPr txBox="1"/>
          <p:nvPr/>
        </p:nvSpPr>
        <p:spPr>
          <a:xfrm>
            <a:off x="1003300" y="384634"/>
            <a:ext cx="11366500" cy="838948"/>
          </a:xfrm>
          <a:prstGeom prst="rect">
            <a:avLst/>
          </a:prstGeom>
          <a:noFill/>
        </p:spPr>
        <p:txBody>
          <a:bodyPr wrap="square">
            <a:spAutoFit/>
          </a:bodyPr>
          <a:lstStyle/>
          <a:p>
            <a:pPr marL="228600" algn="ctr">
              <a:lnSpc>
                <a:spcPct val="107000"/>
              </a:lnSpc>
              <a:spcAft>
                <a:spcPts val="800"/>
              </a:spcAft>
            </a:pPr>
            <a:r>
              <a:rPr lang="es-AR" sz="2000" kern="1200" dirty="0">
                <a:solidFill>
                  <a:srgbClr val="CC6600"/>
                </a:solidFill>
                <a:effectLst>
                  <a:outerShdw blurRad="38100" dist="38100" dir="2700000" algn="tl">
                    <a:srgbClr val="000000">
                      <a:alpha val="43137"/>
                    </a:srgbClr>
                  </a:outerShdw>
                </a:effectLst>
                <a:latin typeface="Arial Black" panose="020B0A04020102020204" pitchFamily="34" charset="0"/>
              </a:rPr>
              <a:t>Porcentaje de Participación de Consejeros a reuniones </a:t>
            </a:r>
          </a:p>
          <a:p>
            <a:pPr marL="228600" algn="ctr">
              <a:lnSpc>
                <a:spcPct val="107000"/>
              </a:lnSpc>
              <a:spcAft>
                <a:spcPts val="800"/>
              </a:spcAft>
            </a:pPr>
            <a:r>
              <a:rPr lang="es-AR" sz="2000" kern="1200" dirty="0">
                <a:solidFill>
                  <a:srgbClr val="CC6600"/>
                </a:solidFill>
                <a:effectLst>
                  <a:outerShdw blurRad="38100" dist="38100" dir="2700000" algn="tl">
                    <a:srgbClr val="000000">
                      <a:alpha val="43137"/>
                    </a:srgbClr>
                  </a:outerShdw>
                </a:effectLst>
                <a:latin typeface="Arial Black" panose="020B0A04020102020204" pitchFamily="34" charset="0"/>
              </a:rPr>
              <a:t>del Consejo de Administración</a:t>
            </a:r>
            <a:endParaRPr lang="es-AR" sz="2000" dirty="0">
              <a:solidFill>
                <a:srgbClr val="CC66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2">
            <a:extLst>
              <a:ext uri="{FF2B5EF4-FFF2-40B4-BE49-F238E27FC236}">
                <a16:creationId xmlns:a16="http://schemas.microsoft.com/office/drawing/2014/main" xmlns="" id="{D0455B2D-2684-8D4B-CDD2-10BFC95FD6F0}"/>
              </a:ext>
            </a:extLst>
          </p:cNvPr>
          <p:cNvSpPr>
            <a:spLocks noChangeArrowheads="1"/>
          </p:cNvSpPr>
          <p:nvPr/>
        </p:nvSpPr>
        <p:spPr bwMode="auto">
          <a:xfrm>
            <a:off x="2311400" y="1419321"/>
            <a:ext cx="13465496" cy="470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AR"/>
          </a:p>
        </p:txBody>
      </p:sp>
      <p:pic>
        <p:nvPicPr>
          <p:cNvPr id="14337" name="Picture 1">
            <a:extLst>
              <a:ext uri="{FF2B5EF4-FFF2-40B4-BE49-F238E27FC236}">
                <a16:creationId xmlns:a16="http://schemas.microsoft.com/office/drawing/2014/main" xmlns="" id="{11A3DAA4-B882-3FF2-2CAA-ECBFFFB147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1400" y="1315045"/>
            <a:ext cx="8826500" cy="51583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3659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Gráfico, Gráfico de barras&#10;&#10;El contenido generado por IA puede ser incorrecto.">
            <a:extLst>
              <a:ext uri="{FF2B5EF4-FFF2-40B4-BE49-F238E27FC236}">
                <a16:creationId xmlns:a16="http://schemas.microsoft.com/office/drawing/2014/main" xmlns="" id="{FB1447D8-FD5D-7F34-B114-C214BCDB1A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3553" y="223984"/>
            <a:ext cx="9688847" cy="6410032"/>
          </a:xfrm>
          <a:prstGeom prst="rect">
            <a:avLst/>
          </a:prstGeom>
          <a:ln w="190500" cap="sq">
            <a:solidFill>
              <a:srgbClr val="C8C6BD"/>
            </a:solidFill>
            <a:prstDash val="solid"/>
            <a:miter lim="800000"/>
          </a:ln>
          <a:effectLst>
            <a:glow rad="228600">
              <a:schemeClr val="accent2">
                <a:satMod val="175000"/>
                <a:alpha val="40000"/>
              </a:schemeClr>
            </a:glow>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1759610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0553F02E-A6D9-8B27-9960-9936B8C86C15}"/>
              </a:ext>
            </a:extLst>
          </p:cNvPr>
          <p:cNvSpPr txBox="1"/>
          <p:nvPr/>
        </p:nvSpPr>
        <p:spPr>
          <a:xfrm>
            <a:off x="1803400" y="558800"/>
            <a:ext cx="9867900" cy="5593519"/>
          </a:xfrm>
          <a:prstGeom prst="rect">
            <a:avLst/>
          </a:prstGeom>
          <a:noFill/>
          <a:ln w="76200">
            <a:solidFill>
              <a:schemeClr val="accent1"/>
            </a:solidFill>
            <a:prstDash val="lgDash"/>
          </a:ln>
        </p:spPr>
        <p:txBody>
          <a:bodyPr wrap="square">
            <a:spAutoFit/>
          </a:bodyPr>
          <a:lstStyle/>
          <a:p>
            <a:pPr algn="just">
              <a:lnSpc>
                <a:spcPct val="150000"/>
              </a:lnSpc>
              <a:spcAft>
                <a:spcPts val="800"/>
              </a:spcAft>
            </a:pPr>
            <a:r>
              <a:rPr lang="es-AR" sz="3200" b="1" u="sng"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Conclusión Visual</a:t>
            </a:r>
            <a:endParaRPr lang="es-AR" sz="32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AR" sz="2800" dirty="0">
                <a:effectLst/>
                <a:latin typeface="Arial" panose="020B0604020202020204" pitchFamily="34" charset="0"/>
                <a:ea typeface="Times New Roman" panose="02020603050405020304" pitchFamily="18" charset="0"/>
                <a:cs typeface="Times New Roman" panose="02020603050405020304" pitchFamily="18" charset="0"/>
              </a:rPr>
              <a:t>El gráfico de líneas muestra lo siguiente:</a:t>
            </a:r>
            <a:endParaRPr lang="es-AR"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gn="just">
              <a:lnSpc>
                <a:spcPct val="150000"/>
              </a:lnSpc>
              <a:spcAft>
                <a:spcPts val="800"/>
              </a:spcAft>
              <a:buClr>
                <a:schemeClr val="accent2"/>
              </a:buClr>
              <a:buSzPct val="90000"/>
              <a:buFont typeface="Wingdings" panose="05000000000000000000" pitchFamily="2" charset="2"/>
              <a:buChar char="v"/>
              <a:tabLst>
                <a:tab pos="457200" algn="l"/>
              </a:tabLst>
            </a:pPr>
            <a:r>
              <a:rPr lang="es-AR" sz="2800" dirty="0">
                <a:effectLst/>
                <a:latin typeface="Arial" panose="020B0604020202020204" pitchFamily="34" charset="0"/>
                <a:ea typeface="Times New Roman" panose="02020603050405020304" pitchFamily="18" charset="0"/>
                <a:cs typeface="Times New Roman" panose="02020603050405020304" pitchFamily="18" charset="0"/>
              </a:rPr>
              <a:t>El ejercicio </a:t>
            </a:r>
            <a:r>
              <a:rPr lang="es-AR" sz="2800" b="1" dirty="0">
                <a:effectLst/>
                <a:latin typeface="Arial" panose="020B0604020202020204" pitchFamily="34" charset="0"/>
                <a:ea typeface="Times New Roman" panose="02020603050405020304" pitchFamily="18" charset="0"/>
                <a:cs typeface="Times New Roman" panose="02020603050405020304" pitchFamily="18" charset="0"/>
              </a:rPr>
              <a:t>2023-2024</a:t>
            </a:r>
            <a:r>
              <a:rPr lang="es-AR" sz="2800" dirty="0">
                <a:effectLst/>
                <a:latin typeface="Arial" panose="020B0604020202020204" pitchFamily="34" charset="0"/>
                <a:ea typeface="Times New Roman" panose="02020603050405020304" pitchFamily="18" charset="0"/>
                <a:cs typeface="Times New Roman" panose="02020603050405020304" pitchFamily="18" charset="0"/>
              </a:rPr>
              <a:t> tuvo un pico de </a:t>
            </a:r>
            <a:r>
              <a:rPr lang="es-AR" sz="2800" b="1" dirty="0">
                <a:effectLst/>
                <a:latin typeface="Arial" panose="020B0604020202020204" pitchFamily="34" charset="0"/>
                <a:ea typeface="Times New Roman" panose="02020603050405020304" pitchFamily="18" charset="0"/>
                <a:cs typeface="Times New Roman" panose="02020603050405020304" pitchFamily="18" charset="0"/>
              </a:rPr>
              <a:t>100%</a:t>
            </a:r>
            <a:r>
              <a:rPr lang="es-AR" sz="2800" dirty="0">
                <a:effectLst/>
                <a:latin typeface="Arial" panose="020B0604020202020204" pitchFamily="34" charset="0"/>
                <a:ea typeface="Times New Roman" panose="02020603050405020304" pitchFamily="18" charset="0"/>
                <a:cs typeface="Times New Roman" panose="02020603050405020304" pitchFamily="18" charset="0"/>
              </a:rPr>
              <a:t> en enero, pero también mínimos bajos en noviembre y diciembre (50%).</a:t>
            </a:r>
          </a:p>
          <a:p>
            <a:pPr marL="457200" lvl="0" indent="-457200" algn="just">
              <a:lnSpc>
                <a:spcPct val="150000"/>
              </a:lnSpc>
              <a:spcAft>
                <a:spcPts val="800"/>
              </a:spcAft>
              <a:buClr>
                <a:schemeClr val="accent2"/>
              </a:buClr>
              <a:buSzPct val="90000"/>
              <a:buFont typeface="Wingdings" panose="05000000000000000000" pitchFamily="2" charset="2"/>
              <a:buChar char="v"/>
              <a:tabLst>
                <a:tab pos="457200" algn="l"/>
              </a:tabLst>
            </a:pPr>
            <a:r>
              <a:rPr lang="es-AR" sz="2800" dirty="0">
                <a:effectLst/>
                <a:latin typeface="Arial" panose="020B0604020202020204" pitchFamily="34" charset="0"/>
                <a:ea typeface="Times New Roman" panose="02020603050405020304" pitchFamily="18" charset="0"/>
                <a:cs typeface="Times New Roman" panose="02020603050405020304" pitchFamily="18" charset="0"/>
              </a:rPr>
              <a:t>El ejercicio </a:t>
            </a:r>
            <a:r>
              <a:rPr lang="es-AR" sz="2800" b="1" dirty="0">
                <a:effectLst/>
                <a:latin typeface="Arial" panose="020B0604020202020204" pitchFamily="34" charset="0"/>
                <a:ea typeface="Times New Roman" panose="02020603050405020304" pitchFamily="18" charset="0"/>
                <a:cs typeface="Times New Roman" panose="02020603050405020304" pitchFamily="18" charset="0"/>
              </a:rPr>
              <a:t>2024-2025</a:t>
            </a:r>
            <a:r>
              <a:rPr lang="es-AR" sz="2800" dirty="0">
                <a:effectLst/>
                <a:latin typeface="Arial" panose="020B0604020202020204" pitchFamily="34" charset="0"/>
                <a:ea typeface="Times New Roman" panose="02020603050405020304" pitchFamily="18" charset="0"/>
                <a:cs typeface="Times New Roman" panose="02020603050405020304" pitchFamily="18" charset="0"/>
              </a:rPr>
              <a:t> tuvo un mal comienzo (octubre, 43%), pero mostró una </a:t>
            </a:r>
            <a:r>
              <a:rPr lang="es-AR" sz="2800" b="1" dirty="0">
                <a:effectLst/>
                <a:latin typeface="Arial" panose="020B0604020202020204" pitchFamily="34" charset="0"/>
                <a:ea typeface="Times New Roman" panose="02020603050405020304" pitchFamily="18" charset="0"/>
                <a:cs typeface="Times New Roman" panose="02020603050405020304" pitchFamily="18" charset="0"/>
              </a:rPr>
              <a:t>tendencia de recuperación y consolidación</a:t>
            </a:r>
            <a:r>
              <a:rPr lang="es-AR" sz="2800" dirty="0">
                <a:effectLst/>
                <a:latin typeface="Arial" panose="020B0604020202020204" pitchFamily="34" charset="0"/>
                <a:ea typeface="Times New Roman" panose="02020603050405020304" pitchFamily="18" charset="0"/>
                <a:cs typeface="Times New Roman" panose="02020603050405020304" pitchFamily="18" charset="0"/>
              </a:rPr>
              <a:t> hacia el final (abril y mayo con 93%).</a:t>
            </a:r>
            <a:endParaRPr lang="es-A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26582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98152B7C-DFDE-ABE7-925B-AC8FCD8F5E51}"/>
              </a:ext>
            </a:extLst>
          </p:cNvPr>
          <p:cNvSpPr txBox="1"/>
          <p:nvPr/>
        </p:nvSpPr>
        <p:spPr>
          <a:xfrm>
            <a:off x="1689100" y="454014"/>
            <a:ext cx="10261600" cy="407035"/>
          </a:xfrm>
          <a:prstGeom prst="rect">
            <a:avLst/>
          </a:prstGeom>
          <a:noFill/>
        </p:spPr>
        <p:txBody>
          <a:bodyPr wrap="square">
            <a:spAutoFit/>
          </a:bodyPr>
          <a:lstStyle/>
          <a:p>
            <a:pPr marL="228600">
              <a:lnSpc>
                <a:spcPct val="107000"/>
              </a:lnSpc>
              <a:spcAft>
                <a:spcPts val="800"/>
              </a:spcAft>
            </a:pPr>
            <a:r>
              <a:rPr lang="es-AR" sz="2000" b="1" kern="1200" dirty="0">
                <a:solidFill>
                  <a:srgbClr val="CC6600"/>
                </a:solidFill>
                <a:effectLst>
                  <a:outerShdw blurRad="38100" dist="38100" dir="2700000" algn="tl">
                    <a:srgbClr val="000000">
                      <a:alpha val="43137"/>
                    </a:srgbClr>
                  </a:outerShdw>
                </a:effectLst>
                <a:latin typeface="Arial Black" panose="020B0A04020102020204" pitchFamily="34" charset="0"/>
              </a:rPr>
              <a:t>Asistencia de Consejeros a reuniones del Consejo de Administración</a:t>
            </a:r>
            <a:endParaRPr lang="es-AR" sz="2000" b="1" dirty="0">
              <a:solidFill>
                <a:srgbClr val="CC66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2">
            <a:extLst>
              <a:ext uri="{FF2B5EF4-FFF2-40B4-BE49-F238E27FC236}">
                <a16:creationId xmlns:a16="http://schemas.microsoft.com/office/drawing/2014/main" xmlns="" id="{7C2C4C0F-3A08-8D4B-35A5-54CF7E628D97}"/>
              </a:ext>
            </a:extLst>
          </p:cNvPr>
          <p:cNvSpPr>
            <a:spLocks noChangeArrowheads="1"/>
          </p:cNvSpPr>
          <p:nvPr/>
        </p:nvSpPr>
        <p:spPr bwMode="auto">
          <a:xfrm>
            <a:off x="2044699" y="1041399"/>
            <a:ext cx="1290525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AR"/>
          </a:p>
        </p:txBody>
      </p:sp>
      <p:pic>
        <p:nvPicPr>
          <p:cNvPr id="16385" name="Picture 1">
            <a:extLst>
              <a:ext uri="{FF2B5EF4-FFF2-40B4-BE49-F238E27FC236}">
                <a16:creationId xmlns:a16="http://schemas.microsoft.com/office/drawing/2014/main" xmlns="" id="{E9220C4D-1ED6-EB99-56CD-414320E14F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700" y="1041400"/>
            <a:ext cx="9277308" cy="39243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CuadroTexto 5">
            <a:extLst>
              <a:ext uri="{FF2B5EF4-FFF2-40B4-BE49-F238E27FC236}">
                <a16:creationId xmlns:a16="http://schemas.microsoft.com/office/drawing/2014/main" xmlns="" id="{4106CDD8-310A-41A8-50A9-B392CAC1F824}"/>
              </a:ext>
            </a:extLst>
          </p:cNvPr>
          <p:cNvSpPr txBox="1"/>
          <p:nvPr/>
        </p:nvSpPr>
        <p:spPr>
          <a:xfrm>
            <a:off x="1917700" y="5360085"/>
            <a:ext cx="9499600" cy="707886"/>
          </a:xfrm>
          <a:prstGeom prst="rect">
            <a:avLst/>
          </a:prstGeom>
          <a:solidFill>
            <a:schemeClr val="accent2">
              <a:lumMod val="40000"/>
              <a:lumOff val="60000"/>
            </a:schemeClr>
          </a:solidFill>
        </p:spPr>
        <p:txBody>
          <a:bodyPr wrap="square">
            <a:spAutoFit/>
          </a:bodyPr>
          <a:lstStyle/>
          <a:p>
            <a:pPr algn="ctr"/>
            <a:r>
              <a:rPr lang="es-AR" sz="2000" b="1" dirty="0">
                <a:solidFill>
                  <a:srgbClr val="CC6600"/>
                </a:solidFill>
                <a:latin typeface="Arial Black" panose="020B0A04020102020204" pitchFamily="34" charset="0"/>
              </a:rPr>
              <a:t>La participación de los Consejeros en las reuniones de Consejo de Administración fue del 75%.</a:t>
            </a:r>
          </a:p>
        </p:txBody>
      </p:sp>
    </p:spTree>
    <p:extLst>
      <p:ext uri="{BB962C8B-B14F-4D97-AF65-F5344CB8AC3E}">
        <p14:creationId xmlns:p14="http://schemas.microsoft.com/office/powerpoint/2010/main" val="33713288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B2EC3D18-D533-F0D0-164C-ED037FF885BA}"/>
              </a:ext>
            </a:extLst>
          </p:cNvPr>
          <p:cNvSpPr txBox="1"/>
          <p:nvPr/>
        </p:nvSpPr>
        <p:spPr>
          <a:xfrm>
            <a:off x="4051300" y="532884"/>
            <a:ext cx="6096000" cy="461665"/>
          </a:xfrm>
          <a:prstGeom prst="rect">
            <a:avLst/>
          </a:prstGeom>
          <a:noFill/>
        </p:spPr>
        <p:txBody>
          <a:bodyPr wrap="square">
            <a:spAutoFit/>
          </a:bodyPr>
          <a:lstStyle/>
          <a:p>
            <a:r>
              <a:rPr lang="es-AR" sz="2400" b="1" kern="1200" dirty="0">
                <a:solidFill>
                  <a:srgbClr val="CC66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100% Quórum en reuniones!!!</a:t>
            </a:r>
            <a:endParaRPr lang="es-AR" sz="2400" dirty="0">
              <a:solidFill>
                <a:srgbClr val="CC66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5" name="CuadroTexto 4">
            <a:extLst>
              <a:ext uri="{FF2B5EF4-FFF2-40B4-BE49-F238E27FC236}">
                <a16:creationId xmlns:a16="http://schemas.microsoft.com/office/drawing/2014/main" xmlns="" id="{DF059BBB-92BE-3AD3-E233-DFC3CAAC3DBD}"/>
              </a:ext>
            </a:extLst>
          </p:cNvPr>
          <p:cNvSpPr txBox="1"/>
          <p:nvPr/>
        </p:nvSpPr>
        <p:spPr>
          <a:xfrm>
            <a:off x="1828800" y="994549"/>
            <a:ext cx="10248900" cy="830997"/>
          </a:xfrm>
          <a:prstGeom prst="rect">
            <a:avLst/>
          </a:prstGeom>
          <a:noFill/>
        </p:spPr>
        <p:txBody>
          <a:bodyPr wrap="square">
            <a:spAutoFit/>
          </a:bodyPr>
          <a:lstStyle/>
          <a:p>
            <a:pPr algn="ctr"/>
            <a:r>
              <a:rPr lang="es-AR" sz="2400" b="1" dirty="0">
                <a:solidFill>
                  <a:srgbClr val="CC6600"/>
                </a:solidFill>
                <a:effectLst>
                  <a:outerShdw blurRad="38100" dist="38100" dir="2700000" algn="tl">
                    <a:srgbClr val="000000">
                      <a:alpha val="43137"/>
                    </a:srgbClr>
                  </a:outerShdw>
                </a:effectLst>
                <a:latin typeface="Arial" panose="020B0604020202020204" pitchFamily="34" charset="0"/>
              </a:rPr>
              <a:t>Resulta importante resaltar que ninguna reunión debió suspenderse por falta de quórum. </a:t>
            </a:r>
          </a:p>
        </p:txBody>
      </p:sp>
      <p:pic>
        <p:nvPicPr>
          <p:cNvPr id="7" name="Imagen 6" descr="Icono&#10;&#10;El contenido generado por IA puede ser incorrecto.">
            <a:extLst>
              <a:ext uri="{FF2B5EF4-FFF2-40B4-BE49-F238E27FC236}">
                <a16:creationId xmlns:a16="http://schemas.microsoft.com/office/drawing/2014/main" xmlns="" id="{47ADDE00-389B-159E-57FD-F6FB7BB313CA}"/>
              </a:ext>
            </a:extLst>
          </p:cNvPr>
          <p:cNvPicPr>
            <a:picLocks noChangeAspect="1"/>
          </p:cNvPicPr>
          <p:nvPr/>
        </p:nvPicPr>
        <p:blipFill>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tretch>
            <a:fillRect/>
          </a:stretch>
        </p:blipFill>
        <p:spPr>
          <a:xfrm>
            <a:off x="8855118" y="96068"/>
            <a:ext cx="898481" cy="898481"/>
          </a:xfrm>
          <a:prstGeom prst="rect">
            <a:avLst/>
          </a:prstGeom>
        </p:spPr>
      </p:pic>
      <p:sp>
        <p:nvSpPr>
          <p:cNvPr id="9" name="CuadroTexto 8">
            <a:extLst>
              <a:ext uri="{FF2B5EF4-FFF2-40B4-BE49-F238E27FC236}">
                <a16:creationId xmlns:a16="http://schemas.microsoft.com/office/drawing/2014/main" xmlns="" id="{6BCD2172-60B1-ED44-FAD5-34B11E30076E}"/>
              </a:ext>
            </a:extLst>
          </p:cNvPr>
          <p:cNvSpPr txBox="1"/>
          <p:nvPr/>
        </p:nvSpPr>
        <p:spPr>
          <a:xfrm>
            <a:off x="952500" y="1825546"/>
            <a:ext cx="10922000" cy="4653325"/>
          </a:xfrm>
          <a:prstGeom prst="rect">
            <a:avLst/>
          </a:prstGeom>
          <a:noFill/>
          <a:ln w="38100">
            <a:solidFill>
              <a:schemeClr val="tx1"/>
            </a:solidFill>
          </a:ln>
        </p:spPr>
        <p:txBody>
          <a:bodyPr wrap="square">
            <a:spAutoFit/>
          </a:bodyPr>
          <a:lstStyle/>
          <a:p>
            <a:pPr algn="just">
              <a:lnSpc>
                <a:spcPct val="150000"/>
              </a:lnSpc>
            </a:pPr>
            <a:r>
              <a:rPr lang="es-ES" sz="2000" b="1" dirty="0">
                <a:effectLst/>
                <a:latin typeface="Arial" panose="020B0604020202020204" pitchFamily="34" charset="0"/>
                <a:ea typeface="Times New Roman" panose="02020603050405020304" pitchFamily="18" charset="0"/>
              </a:rPr>
              <a:t>Participación y Dedicación de integrantes del Consejo de Administración:</a:t>
            </a:r>
            <a:endParaRPr lang="es-AR" sz="2000" dirty="0">
              <a:effectLst/>
              <a:latin typeface="Times New Roman" panose="02020603050405020304" pitchFamily="18" charset="0"/>
              <a:ea typeface="Times New Roman" panose="02020603050405020304" pitchFamily="18" charset="0"/>
            </a:endParaRPr>
          </a:p>
          <a:p>
            <a:pPr algn="just">
              <a:lnSpc>
                <a:spcPct val="150000"/>
              </a:lnSpc>
            </a:pPr>
            <a:r>
              <a:rPr lang="es-ES" sz="2000" dirty="0">
                <a:effectLst/>
                <a:latin typeface="Arial" panose="020B0604020202020204" pitchFamily="34" charset="0"/>
                <a:ea typeface="Times New Roman" panose="02020603050405020304" pitchFamily="18" charset="0"/>
              </a:rPr>
              <a:t>En cuanto a la administración político-institucional de la Cooperativa, El Consejo de Administración de CETAL está constituido por nueve consejeros/as titulares y tres suplentes. </a:t>
            </a:r>
            <a:endParaRPr lang="es-AR" sz="2000" dirty="0">
              <a:effectLst/>
              <a:latin typeface="Times New Roman" panose="02020603050405020304" pitchFamily="18" charset="0"/>
              <a:ea typeface="Times New Roman" panose="02020603050405020304" pitchFamily="18" charset="0"/>
            </a:endParaRPr>
          </a:p>
          <a:p>
            <a:pPr algn="just">
              <a:lnSpc>
                <a:spcPct val="150000"/>
              </a:lnSpc>
            </a:pPr>
            <a:r>
              <a:rPr lang="es-ES" sz="2000" b="1" dirty="0">
                <a:effectLst/>
                <a:latin typeface="Arial" panose="020B0604020202020204" pitchFamily="34" charset="0"/>
                <a:ea typeface="Times New Roman" panose="02020603050405020304" pitchFamily="18" charset="0"/>
              </a:rPr>
              <a:t>Consejo de Administración Actividades</a:t>
            </a:r>
            <a:r>
              <a:rPr lang="es-ES" sz="2000" dirty="0">
                <a:effectLst/>
                <a:latin typeface="Arial" panose="020B0604020202020204" pitchFamily="34" charset="0"/>
                <a:ea typeface="Times New Roman" panose="02020603050405020304" pitchFamily="18" charset="0"/>
              </a:rPr>
              <a:t> </a:t>
            </a:r>
            <a:endParaRPr lang="es-AR" sz="2000" dirty="0">
              <a:latin typeface="Times New Roman" panose="02020603050405020304" pitchFamily="18" charset="0"/>
              <a:ea typeface="Times New Roman" panose="02020603050405020304" pitchFamily="18" charset="0"/>
            </a:endParaRPr>
          </a:p>
          <a:p>
            <a:pPr marL="342900" indent="-342900" algn="just">
              <a:lnSpc>
                <a:spcPct val="150000"/>
              </a:lnSpc>
              <a:buFont typeface="Wingdings" panose="05000000000000000000" pitchFamily="2" charset="2"/>
              <a:buChar char="q"/>
            </a:pPr>
            <a:r>
              <a:rPr lang="es-ES" sz="2000" dirty="0">
                <a:effectLst/>
                <a:latin typeface="Arial" panose="020B0604020202020204" pitchFamily="34" charset="0"/>
                <a:ea typeface="Times New Roman" panose="02020603050405020304" pitchFamily="18" charset="0"/>
              </a:rPr>
              <a:t> </a:t>
            </a:r>
            <a:r>
              <a:rPr lang="es-ES" sz="2000" i="1" dirty="0">
                <a:effectLst/>
                <a:latin typeface="Arial" panose="020B0604020202020204" pitchFamily="34" charset="0"/>
                <a:ea typeface="Times New Roman" panose="02020603050405020304" pitchFamily="18" charset="0"/>
              </a:rPr>
              <a:t>12 reuniones ordinarias con una carga horaria de tres a cuatro horas por reunión. Asimismo, se convocan a reuniones extraordinarias si la situación así lo requiere. A esto se le suman, las actividades en las que los consejeros deben representar institucionalmente a la cooperativa.</a:t>
            </a:r>
            <a:endParaRPr lang="es-AR" sz="2000" i="1" dirty="0">
              <a:effectLst/>
              <a:latin typeface="Times New Roman" panose="02020603050405020304" pitchFamily="18" charset="0"/>
              <a:ea typeface="Times New Roman" panose="02020603050405020304" pitchFamily="18" charset="0"/>
            </a:endParaRPr>
          </a:p>
          <a:p>
            <a:pPr marL="342900" lvl="0" indent="-342900" algn="just">
              <a:lnSpc>
                <a:spcPct val="150000"/>
              </a:lnSpc>
              <a:buSzPct val="100000"/>
              <a:buFont typeface="Wingdings" panose="05000000000000000000" pitchFamily="2" charset="2"/>
              <a:buChar char="q"/>
              <a:tabLst>
                <a:tab pos="457200" algn="l"/>
              </a:tabLst>
            </a:pPr>
            <a:r>
              <a:rPr lang="es-ES" sz="2000" i="1" dirty="0">
                <a:effectLst/>
                <a:latin typeface="Arial" panose="020B0604020202020204" pitchFamily="34" charset="0"/>
                <a:ea typeface="Times New Roman" panose="02020603050405020304" pitchFamily="18" charset="0"/>
              </a:rPr>
              <a:t>Para una mayor agilidad operativa, se cuenta con una mesa ejecutiva integrada por Presidente, Secretario, Tesorero y Gerente General.</a:t>
            </a:r>
            <a:endParaRPr lang="es-AR" sz="2000"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24699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F715C284-DCA3-5895-081F-3A5BEF8950CE}"/>
              </a:ext>
            </a:extLst>
          </p:cNvPr>
          <p:cNvSpPr txBox="1"/>
          <p:nvPr/>
        </p:nvSpPr>
        <p:spPr>
          <a:xfrm>
            <a:off x="1587500" y="161470"/>
            <a:ext cx="10172700" cy="6535059"/>
          </a:xfrm>
          <a:prstGeom prst="rect">
            <a:avLst/>
          </a:prstGeom>
          <a:noFill/>
          <a:ln w="38100">
            <a:solidFill>
              <a:schemeClr val="tx1"/>
            </a:solidFill>
          </a:ln>
        </p:spPr>
        <p:txBody>
          <a:bodyPr wrap="square">
            <a:spAutoFit/>
          </a:bodyPr>
          <a:lstStyle/>
          <a:p>
            <a:pPr algn="just">
              <a:lnSpc>
                <a:spcPct val="150000"/>
              </a:lnSpc>
            </a:pPr>
            <a:r>
              <a:rPr lang="es-ES" sz="2000" dirty="0">
                <a:effectLst/>
                <a:latin typeface="Arial" panose="020B0604020202020204" pitchFamily="34" charset="0"/>
                <a:ea typeface="Times New Roman" panose="02020603050405020304" pitchFamily="18" charset="0"/>
              </a:rPr>
              <a:t>La Sindicatura está compuesta por un miembro titular y un miembro suplente. </a:t>
            </a:r>
            <a:endParaRPr lang="es-AR" sz="2000" dirty="0">
              <a:effectLst/>
              <a:latin typeface="Times New Roman" panose="02020603050405020304" pitchFamily="18" charset="0"/>
              <a:ea typeface="Times New Roman" panose="02020603050405020304" pitchFamily="18" charset="0"/>
            </a:endParaRPr>
          </a:p>
          <a:p>
            <a:pPr algn="just">
              <a:lnSpc>
                <a:spcPct val="150000"/>
              </a:lnSpc>
            </a:pPr>
            <a:r>
              <a:rPr lang="es-ES" sz="2000" dirty="0">
                <a:effectLst/>
                <a:latin typeface="Arial" panose="020B0604020202020204" pitchFamily="34" charset="0"/>
                <a:ea typeface="Times New Roman" panose="02020603050405020304" pitchFamily="18" charset="0"/>
              </a:rPr>
              <a:t>Del análisis de dedicación horaria de los consejeros/as se observa una dedicación horaria de los titulares y suplentes, dependiendo de las tareas y rol de cada uno, una carga semanal que oscila entre 30 y 35 horas, es decir unas 121 horas mensuales de dedicación desinteresada para el bien común y mejoramiento de la comunidad. (Carga horaria Consejeros: Reuniones CETAL 3 o 4 horas por mes; mesa chica + firmantes CETAL 1 o 2 horas por día; </a:t>
            </a:r>
            <a:r>
              <a:rPr lang="es-ES" sz="2000" dirty="0" err="1">
                <a:effectLst/>
                <a:latin typeface="Arial" panose="020B0604020202020204" pitchFamily="34" charset="0"/>
                <a:ea typeface="Times New Roman" panose="02020603050405020304" pitchFamily="18" charset="0"/>
              </a:rPr>
              <a:t>Servicoop</a:t>
            </a:r>
            <a:r>
              <a:rPr lang="es-ES" sz="2000" dirty="0">
                <a:effectLst/>
                <a:latin typeface="Arial" panose="020B0604020202020204" pitchFamily="34" charset="0"/>
                <a:ea typeface="Times New Roman" panose="02020603050405020304" pitchFamily="18" charset="0"/>
              </a:rPr>
              <a:t> S.A. 2 o 3 horas cada 20 días por Reunión de Directorio + 1 o 2 horas diarias por ejercer la Presidencia; </a:t>
            </a:r>
            <a:r>
              <a:rPr lang="es-ES" sz="2000" dirty="0" err="1">
                <a:effectLst/>
                <a:latin typeface="Arial" panose="020B0604020202020204" pitchFamily="34" charset="0"/>
                <a:ea typeface="Times New Roman" panose="02020603050405020304" pitchFamily="18" charset="0"/>
              </a:rPr>
              <a:t>Fedecoba</a:t>
            </a:r>
            <a:r>
              <a:rPr lang="es-ES" sz="2000" dirty="0">
                <a:effectLst/>
                <a:latin typeface="Arial" panose="020B0604020202020204" pitchFamily="34" charset="0"/>
                <a:ea typeface="Times New Roman" panose="02020603050405020304" pitchFamily="18" charset="0"/>
              </a:rPr>
              <a:t> horas viaje + 4 horas de reunión como mínimo unas vez al mes, entre otras representaciones)</a:t>
            </a:r>
            <a:r>
              <a:rPr lang="es-AR" sz="2600" kern="1200" dirty="0">
                <a:solidFill>
                  <a:srgbClr val="004064"/>
                </a:solidFill>
                <a:effectLst/>
                <a:latin typeface="Arial" panose="020B0604020202020204" pitchFamily="34" charset="0"/>
                <a:ea typeface="Times New Roman" panose="02020603050405020304" pitchFamily="18" charset="0"/>
              </a:rPr>
              <a:t> </a:t>
            </a:r>
            <a:endParaRPr lang="es-AR" sz="1200" dirty="0">
              <a:effectLst/>
              <a:latin typeface="Times New Roman" panose="02020603050405020304" pitchFamily="18" charset="0"/>
              <a:ea typeface="Times New Roman" panose="02020603050405020304" pitchFamily="18" charset="0"/>
            </a:endParaRPr>
          </a:p>
          <a:p>
            <a:pPr>
              <a:tabLst>
                <a:tab pos="3141980" algn="l"/>
              </a:tabLst>
            </a:pPr>
            <a:r>
              <a:rPr lang="es-AR" sz="2800" u="sng" kern="1200" dirty="0">
                <a:effectLst/>
                <a:latin typeface="Arial" panose="020B0604020202020204" pitchFamily="34" charset="0"/>
                <a:ea typeface="Times New Roman" panose="02020603050405020304" pitchFamily="18" charset="0"/>
              </a:rPr>
              <a:t>Accesibilidad a cargos sociales</a:t>
            </a:r>
            <a:endParaRPr lang="es-AR" sz="1200" u="sng" dirty="0">
              <a:effectLst/>
              <a:latin typeface="Times New Roman" panose="02020603050405020304" pitchFamily="18" charset="0"/>
              <a:ea typeface="Times New Roman" panose="02020603050405020304" pitchFamily="18" charset="0"/>
            </a:endParaRPr>
          </a:p>
          <a:p>
            <a:pPr>
              <a:tabLst>
                <a:tab pos="3141980" algn="l"/>
              </a:tabLst>
            </a:pPr>
            <a:endParaRPr lang="es-AR" sz="1200" dirty="0">
              <a:effectLst/>
              <a:latin typeface="Times New Roman" panose="02020603050405020304" pitchFamily="18" charset="0"/>
              <a:ea typeface="Times New Roman" panose="02020603050405020304" pitchFamily="18" charset="0"/>
            </a:endParaRPr>
          </a:p>
          <a:p>
            <a:pPr>
              <a:tabLst>
                <a:tab pos="3141980" algn="l"/>
              </a:tabLst>
            </a:pPr>
            <a:r>
              <a:rPr lang="es-ES" sz="1800" dirty="0">
                <a:effectLst/>
                <a:latin typeface="Arial" panose="020B0604020202020204" pitchFamily="34" charset="0"/>
                <a:ea typeface="Times New Roman" panose="02020603050405020304" pitchFamily="18" charset="0"/>
              </a:rPr>
              <a:t>En esta Dimensión y teniendo en cuenta la cantidad de cargos dirigenciales, se pondera:</a:t>
            </a:r>
            <a:endParaRPr lang="es-AR" sz="1200" dirty="0">
              <a:effectLst/>
              <a:latin typeface="Times New Roman" panose="02020603050405020304" pitchFamily="18" charset="0"/>
              <a:ea typeface="Times New Roman" panose="02020603050405020304" pitchFamily="18" charset="0"/>
            </a:endParaRPr>
          </a:p>
          <a:p>
            <a:pPr algn="ctr">
              <a:tabLst>
                <a:tab pos="3141980" algn="l"/>
              </a:tabLst>
            </a:pPr>
            <a:r>
              <a:rPr lang="es-AR" sz="1400" kern="1200" dirty="0">
                <a:solidFill>
                  <a:srgbClr val="004064"/>
                </a:solidFill>
                <a:effectLst/>
                <a:latin typeface="Arial" panose="020B0604020202020204" pitchFamily="34" charset="0"/>
                <a:ea typeface="Times New Roman" panose="02020603050405020304" pitchFamily="18" charset="0"/>
              </a:rPr>
              <a:t> </a:t>
            </a:r>
            <a:endParaRPr lang="es-AR" sz="1200" dirty="0">
              <a:effectLst/>
              <a:latin typeface="Times New Roman" panose="02020603050405020304" pitchFamily="18" charset="0"/>
              <a:ea typeface="Times New Roman" panose="02020603050405020304" pitchFamily="18" charset="0"/>
            </a:endParaRPr>
          </a:p>
          <a:p>
            <a:pPr marL="342900" lvl="0" indent="-342900">
              <a:lnSpc>
                <a:spcPct val="150000"/>
              </a:lnSpc>
              <a:buSzPts val="2800"/>
              <a:buFont typeface="Symbol" panose="05050102010706020507" pitchFamily="18" charset="2"/>
              <a:buChar char=""/>
            </a:pPr>
            <a:r>
              <a:rPr lang="es-AR" sz="2400" kern="1200" dirty="0">
                <a:solidFill>
                  <a:srgbClr val="FF0000"/>
                </a:solidFill>
                <a:effectLst/>
                <a:latin typeface="Arial" panose="020B0604020202020204" pitchFamily="34" charset="0"/>
                <a:ea typeface="+mn-ea"/>
                <a:cs typeface="+mn-cs"/>
              </a:rPr>
              <a:t>Hombres que ocupan cargos Institucionales: 10</a:t>
            </a:r>
            <a:endParaRPr lang="es-AR" sz="1200" dirty="0">
              <a:effectLst/>
              <a:latin typeface="Times New Roman" panose="02020603050405020304" pitchFamily="18" charset="0"/>
              <a:ea typeface="+mn-ea"/>
              <a:cs typeface="+mn-cs"/>
            </a:endParaRPr>
          </a:p>
          <a:p>
            <a:pPr marL="342900" lvl="0" indent="-342900">
              <a:lnSpc>
                <a:spcPct val="150000"/>
              </a:lnSpc>
              <a:buSzPts val="2800"/>
              <a:buFont typeface="Symbol" panose="05050102010706020507" pitchFamily="18" charset="2"/>
              <a:buChar char=""/>
            </a:pPr>
            <a:r>
              <a:rPr lang="es-AR" sz="2400" kern="1200" dirty="0">
                <a:solidFill>
                  <a:srgbClr val="FF0000"/>
                </a:solidFill>
                <a:effectLst/>
                <a:latin typeface="Arial" panose="020B0604020202020204" pitchFamily="34" charset="0"/>
                <a:ea typeface="+mn-ea"/>
                <a:cs typeface="+mn-cs"/>
              </a:rPr>
              <a:t>Mujeres que ocupan cargos Institucionales: 4</a:t>
            </a:r>
            <a:endParaRPr lang="es-AR" sz="1200" dirty="0">
              <a:effectLst/>
              <a:latin typeface="Times New Roman" panose="02020603050405020304" pitchFamily="18" charset="0"/>
              <a:ea typeface="+mn-ea"/>
              <a:cs typeface="+mn-cs"/>
            </a:endParaRPr>
          </a:p>
        </p:txBody>
      </p:sp>
    </p:spTree>
    <p:extLst>
      <p:ext uri="{BB962C8B-B14F-4D97-AF65-F5344CB8AC3E}">
        <p14:creationId xmlns:p14="http://schemas.microsoft.com/office/powerpoint/2010/main" val="3712431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Gráfico&#10;&#10;El contenido generado por IA puede ser incorrecto.">
            <a:extLst>
              <a:ext uri="{FF2B5EF4-FFF2-40B4-BE49-F238E27FC236}">
                <a16:creationId xmlns:a16="http://schemas.microsoft.com/office/drawing/2014/main" xmlns="" id="{954B6F5E-7D2B-153F-D50F-7E67EF5C4C76}"/>
              </a:ext>
            </a:extLst>
          </p:cNvPr>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a:off x="1790700" y="781870"/>
            <a:ext cx="9954727" cy="49585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811718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909CDC7-17BC-5C70-1F15-3A8C7D7D225C}"/>
              </a:ext>
            </a:extLst>
          </p:cNvPr>
          <p:cNvSpPr txBox="1"/>
          <p:nvPr/>
        </p:nvSpPr>
        <p:spPr>
          <a:xfrm>
            <a:off x="1699334" y="726983"/>
            <a:ext cx="10071100" cy="5923738"/>
          </a:xfrm>
          <a:prstGeom prst="rect">
            <a:avLst/>
          </a:prstGeom>
          <a:blipFill>
            <a:blip r:embed="rId2"/>
            <a:tile tx="0" ty="0" sx="100000" sy="100000" flip="none" algn="tl"/>
          </a:blipFill>
        </p:spPr>
        <p:txBody>
          <a:bodyPr wrap="square">
            <a:spAutoFit/>
          </a:bodyPr>
          <a:lstStyle/>
          <a:p>
            <a:pPr algn="ctr">
              <a:lnSpc>
                <a:spcPct val="150000"/>
              </a:lnSpc>
            </a:pPr>
            <a:r>
              <a:rPr lang="es-ES" sz="3000" b="1" dirty="0">
                <a:effectLst/>
                <a:latin typeface="Arial" panose="020B0604020202020204" pitchFamily="34" charset="0"/>
                <a:ea typeface="Times New Roman" panose="02020603050405020304" pitchFamily="18" charset="0"/>
              </a:rPr>
              <a:t>EQUILIBRIO REAL DE PODER ENTRE LOS ASOCIADOS/AS</a:t>
            </a:r>
            <a:endParaRPr lang="es-AR" sz="3000" b="1" dirty="0">
              <a:effectLst/>
              <a:latin typeface="Times New Roman" panose="02020603050405020304" pitchFamily="18" charset="0"/>
              <a:ea typeface="Times New Roman" panose="02020603050405020304" pitchFamily="18" charset="0"/>
            </a:endParaRPr>
          </a:p>
          <a:p>
            <a:pPr algn="just">
              <a:lnSpc>
                <a:spcPct val="150000"/>
              </a:lnSpc>
            </a:pPr>
            <a:r>
              <a:rPr lang="es-ES" sz="2800" dirty="0">
                <a:effectLst/>
                <a:latin typeface="Arial" panose="020B0604020202020204" pitchFamily="34" charset="0"/>
                <a:ea typeface="Times New Roman" panose="02020603050405020304" pitchFamily="18" charset="0"/>
              </a:rPr>
              <a:t>Es necesario ajustar la carga de datos contables para poder medir los porcentajes reales de compra a proveedores locales, sean asociados o no, del total.</a:t>
            </a:r>
            <a:endParaRPr lang="es-AR" sz="2800" dirty="0">
              <a:effectLst/>
              <a:latin typeface="Times New Roman" panose="02020603050405020304" pitchFamily="18" charset="0"/>
              <a:ea typeface="Times New Roman" panose="02020603050405020304" pitchFamily="18" charset="0"/>
            </a:endParaRPr>
          </a:p>
          <a:p>
            <a:pPr algn="just">
              <a:lnSpc>
                <a:spcPct val="150000"/>
              </a:lnSpc>
            </a:pPr>
            <a:r>
              <a:rPr lang="es-ES" sz="2800" dirty="0">
                <a:effectLst/>
                <a:latin typeface="Arial" panose="020B0604020202020204" pitchFamily="34" charset="0"/>
                <a:ea typeface="Times New Roman" panose="02020603050405020304" pitchFamily="18" charset="0"/>
              </a:rPr>
              <a:t>Sin embargo todo aquello que puede proveerse en la localidad, se hace, aún cuando los valores en muchos de los casos es superior al comparativo, no obstante el criterio elegido es que el circulante económico quede en la localidad.</a:t>
            </a:r>
            <a:endParaRPr lang="es-AR"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43685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D760544-4E5C-FFBF-925F-61A650B7C008}"/>
              </a:ext>
            </a:extLst>
          </p:cNvPr>
          <p:cNvSpPr txBox="1"/>
          <p:nvPr/>
        </p:nvSpPr>
        <p:spPr>
          <a:xfrm>
            <a:off x="1549400" y="285979"/>
            <a:ext cx="10414000" cy="2898999"/>
          </a:xfrm>
          <a:prstGeom prst="rect">
            <a:avLst/>
          </a:prstGeom>
          <a:noFill/>
        </p:spPr>
        <p:txBody>
          <a:bodyPr wrap="square">
            <a:spAutoFit/>
          </a:bodyPr>
          <a:lstStyle/>
          <a:p>
            <a:pPr>
              <a:lnSpc>
                <a:spcPct val="150000"/>
              </a:lnSpc>
            </a:pPr>
            <a:r>
              <a:rPr lang="es-ES" sz="2400" b="1" dirty="0">
                <a:effectLst/>
                <a:latin typeface="Arial" panose="020B0604020202020204" pitchFamily="34" charset="0"/>
                <a:ea typeface="Times New Roman" panose="02020603050405020304" pitchFamily="18" charset="0"/>
              </a:rPr>
              <a:t>Democracia en el trabajo. Clima Laboral</a:t>
            </a:r>
            <a:endParaRPr lang="es-AR" sz="1200" b="1" dirty="0">
              <a:effectLst/>
              <a:latin typeface="Times New Roman" panose="02020603050405020304" pitchFamily="18" charset="0"/>
              <a:ea typeface="Times New Roman" panose="02020603050405020304" pitchFamily="18" charset="0"/>
            </a:endParaRPr>
          </a:p>
          <a:p>
            <a:pPr algn="just">
              <a:lnSpc>
                <a:spcPct val="150000"/>
              </a:lnSpc>
            </a:pPr>
            <a:r>
              <a:rPr lang="es-ES" sz="2000" dirty="0">
                <a:effectLst/>
                <a:latin typeface="Arial" panose="020B0604020202020204" pitchFamily="34" charset="0"/>
                <a:ea typeface="Times New Roman" panose="02020603050405020304" pitchFamily="18" charset="0"/>
              </a:rPr>
              <a:t>Desde la significancia del personal en las cooperativas - y reiterando que las personas que lo integran son capacidades dinámicas con conocimientos, actitudes y aptitudes - ponderamos aspectos organizacionales que tienen como sustento datos del mismo en la Cooperativa Eléctrica de Tres Algarrobos Limitada - CETAL, que corresponden al Ejercicio evaluado.</a:t>
            </a:r>
            <a:endParaRPr lang="es-AR" sz="2000" dirty="0">
              <a:effectLst/>
              <a:latin typeface="Times New Roman" panose="02020603050405020304" pitchFamily="18" charset="0"/>
              <a:ea typeface="Times New Roman" panose="02020603050405020304" pitchFamily="18" charset="0"/>
            </a:endParaRPr>
          </a:p>
        </p:txBody>
      </p:sp>
      <p:sp>
        <p:nvSpPr>
          <p:cNvPr id="8" name="CuadroTexto 7">
            <a:extLst>
              <a:ext uri="{FF2B5EF4-FFF2-40B4-BE49-F238E27FC236}">
                <a16:creationId xmlns:a16="http://schemas.microsoft.com/office/drawing/2014/main" xmlns="" id="{27F4BC12-B747-4250-AF85-7EEA0034F2F0}"/>
              </a:ext>
            </a:extLst>
          </p:cNvPr>
          <p:cNvSpPr txBox="1"/>
          <p:nvPr/>
        </p:nvSpPr>
        <p:spPr>
          <a:xfrm>
            <a:off x="812800" y="3184978"/>
            <a:ext cx="6096000" cy="577850"/>
          </a:xfrm>
          <a:prstGeom prst="rect">
            <a:avLst/>
          </a:prstGeom>
          <a:noFill/>
        </p:spPr>
        <p:txBody>
          <a:bodyPr wrap="square">
            <a:spAutoFit/>
          </a:bodyPr>
          <a:lstStyle/>
          <a:p>
            <a:pPr algn="just">
              <a:lnSpc>
                <a:spcPct val="150000"/>
              </a:lnSpc>
            </a:pPr>
            <a:r>
              <a:rPr lang="es-ES" sz="2400" dirty="0">
                <a:effectLst/>
                <a:latin typeface="Arial" panose="020B0604020202020204" pitchFamily="34" charset="0"/>
                <a:ea typeface="Times New Roman" panose="02020603050405020304" pitchFamily="18" charset="0"/>
              </a:rPr>
              <a:t>28</a:t>
            </a:r>
            <a:r>
              <a:rPr lang="es-ES" sz="1800" dirty="0">
                <a:effectLst/>
                <a:latin typeface="Arial" panose="020B0604020202020204" pitchFamily="34" charset="0"/>
                <a:ea typeface="Times New Roman" panose="02020603050405020304" pitchFamily="18" charset="0"/>
              </a:rPr>
              <a:t> Personas conforman el personal</a:t>
            </a:r>
            <a:endParaRPr lang="es-AR" sz="1200" dirty="0">
              <a:effectLst/>
              <a:latin typeface="Times New Roman" panose="02020603050405020304" pitchFamily="18" charset="0"/>
              <a:ea typeface="Times New Roman" panose="02020603050405020304" pitchFamily="18" charset="0"/>
            </a:endParaRPr>
          </a:p>
        </p:txBody>
      </p:sp>
      <p:pic>
        <p:nvPicPr>
          <p:cNvPr id="10" name="Imagen 9" descr="Texto&#10;&#10;El contenido generado por IA puede ser incorrecto.">
            <a:extLst>
              <a:ext uri="{FF2B5EF4-FFF2-40B4-BE49-F238E27FC236}">
                <a16:creationId xmlns:a16="http://schemas.microsoft.com/office/drawing/2014/main" xmlns="" id="{693238AC-A2D7-F33E-D2AA-F50020BC2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3505" y="2995666"/>
            <a:ext cx="476190" cy="866667"/>
          </a:xfrm>
          <a:prstGeom prst="rect">
            <a:avLst/>
          </a:prstGeom>
        </p:spPr>
      </p:pic>
      <p:sp>
        <p:nvSpPr>
          <p:cNvPr id="12" name="CuadroTexto 11">
            <a:extLst>
              <a:ext uri="{FF2B5EF4-FFF2-40B4-BE49-F238E27FC236}">
                <a16:creationId xmlns:a16="http://schemas.microsoft.com/office/drawing/2014/main" xmlns="" id="{4AE37271-2341-602D-3501-FB725700E6C7}"/>
              </a:ext>
            </a:extLst>
          </p:cNvPr>
          <p:cNvSpPr txBox="1"/>
          <p:nvPr/>
        </p:nvSpPr>
        <p:spPr>
          <a:xfrm>
            <a:off x="5643547" y="3243070"/>
            <a:ext cx="6096000" cy="461665"/>
          </a:xfrm>
          <a:prstGeom prst="rect">
            <a:avLst/>
          </a:prstGeom>
          <a:noFill/>
        </p:spPr>
        <p:txBody>
          <a:bodyPr wrap="square">
            <a:spAutoFit/>
          </a:bodyPr>
          <a:lstStyle/>
          <a:p>
            <a:r>
              <a:rPr lang="es-AR" sz="1800" dirty="0">
                <a:solidFill>
                  <a:srgbClr val="FF0000"/>
                </a:solidFill>
                <a:effectLst/>
                <a:latin typeface="Arial" panose="020B0604020202020204" pitchFamily="34" charset="0"/>
                <a:ea typeface="Calibri" panose="020F0502020204030204" pitchFamily="34" charset="0"/>
              </a:rPr>
              <a:t>4 Mujeres= </a:t>
            </a:r>
            <a:r>
              <a:rPr lang="es-AR" sz="2400" dirty="0">
                <a:solidFill>
                  <a:srgbClr val="FF0000"/>
                </a:solidFill>
                <a:effectLst/>
                <a:latin typeface="Arial" panose="020B0604020202020204" pitchFamily="34" charset="0"/>
                <a:ea typeface="Calibri" panose="020F0502020204030204" pitchFamily="34" charset="0"/>
              </a:rPr>
              <a:t>14 %</a:t>
            </a:r>
            <a:endParaRPr lang="es-AR" dirty="0"/>
          </a:p>
        </p:txBody>
      </p:sp>
      <p:sp>
        <p:nvSpPr>
          <p:cNvPr id="14" name="CuadroTexto 13">
            <a:extLst>
              <a:ext uri="{FF2B5EF4-FFF2-40B4-BE49-F238E27FC236}">
                <a16:creationId xmlns:a16="http://schemas.microsoft.com/office/drawing/2014/main" xmlns="" id="{F2980ED4-B717-D7D8-37D0-6859A93F6EDA}"/>
              </a:ext>
            </a:extLst>
          </p:cNvPr>
          <p:cNvSpPr txBox="1"/>
          <p:nvPr/>
        </p:nvSpPr>
        <p:spPr>
          <a:xfrm>
            <a:off x="8767747" y="3139208"/>
            <a:ext cx="6096000" cy="579582"/>
          </a:xfrm>
          <a:prstGeom prst="rect">
            <a:avLst/>
          </a:prstGeom>
          <a:noFill/>
        </p:spPr>
        <p:txBody>
          <a:bodyPr wrap="square">
            <a:spAutoFit/>
          </a:bodyPr>
          <a:lstStyle/>
          <a:p>
            <a:pPr algn="just">
              <a:lnSpc>
                <a:spcPct val="150000"/>
              </a:lnSpc>
            </a:pPr>
            <a:r>
              <a:rPr lang="es-AR" sz="1800" dirty="0">
                <a:effectLst/>
                <a:latin typeface="Arial" panose="020B0604020202020204" pitchFamily="34" charset="0"/>
                <a:ea typeface="Times New Roman" panose="02020603050405020304" pitchFamily="18" charset="0"/>
              </a:rPr>
              <a:t>24 Hombres</a:t>
            </a:r>
            <a:r>
              <a:rPr lang="es-AR" sz="2000" dirty="0">
                <a:effectLst/>
                <a:latin typeface="Arial" panose="020B0604020202020204" pitchFamily="34" charset="0"/>
                <a:ea typeface="Times New Roman" panose="02020603050405020304" pitchFamily="18" charset="0"/>
              </a:rPr>
              <a:t>= </a:t>
            </a:r>
            <a:r>
              <a:rPr lang="es-AR" sz="2400" dirty="0">
                <a:effectLst/>
                <a:latin typeface="Arial" panose="020B0604020202020204" pitchFamily="34" charset="0"/>
                <a:ea typeface="Times New Roman" panose="02020603050405020304" pitchFamily="18" charset="0"/>
              </a:rPr>
              <a:t>86 %</a:t>
            </a:r>
            <a:endParaRPr lang="es-AR" sz="1200" dirty="0">
              <a:effectLst/>
              <a:latin typeface="Times New Roman" panose="02020603050405020304" pitchFamily="18" charset="0"/>
              <a:ea typeface="Times New Roman" panose="02020603050405020304" pitchFamily="18" charset="0"/>
            </a:endParaRPr>
          </a:p>
        </p:txBody>
      </p:sp>
      <p:pic>
        <p:nvPicPr>
          <p:cNvPr id="16" name="Imagen 15" descr="Texto, Icono&#10;&#10;El contenido generado por IA puede ser incorrecto.">
            <a:extLst>
              <a:ext uri="{FF2B5EF4-FFF2-40B4-BE49-F238E27FC236}">
                <a16:creationId xmlns:a16="http://schemas.microsoft.com/office/drawing/2014/main" xmlns="" id="{3B410342-3D46-9A58-FE1A-5D5F6AF13B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6118" y="2971856"/>
            <a:ext cx="809524" cy="914286"/>
          </a:xfrm>
          <a:prstGeom prst="rect">
            <a:avLst/>
          </a:prstGeom>
        </p:spPr>
      </p:pic>
      <p:sp>
        <p:nvSpPr>
          <p:cNvPr id="18" name="CuadroTexto 17">
            <a:extLst>
              <a:ext uri="{FF2B5EF4-FFF2-40B4-BE49-F238E27FC236}">
                <a16:creationId xmlns:a16="http://schemas.microsoft.com/office/drawing/2014/main" xmlns="" id="{6BD588A6-15E2-6391-07D0-040896699FB7}"/>
              </a:ext>
            </a:extLst>
          </p:cNvPr>
          <p:cNvSpPr txBox="1"/>
          <p:nvPr/>
        </p:nvSpPr>
        <p:spPr>
          <a:xfrm>
            <a:off x="266701" y="4687824"/>
            <a:ext cx="3733800" cy="873252"/>
          </a:xfrm>
          <a:prstGeom prst="rect">
            <a:avLst/>
          </a:prstGeom>
          <a:noFill/>
        </p:spPr>
        <p:txBody>
          <a:bodyPr wrap="square">
            <a:spAutoFit/>
          </a:bodyPr>
          <a:lstStyle/>
          <a:p>
            <a:pPr algn="just">
              <a:lnSpc>
                <a:spcPct val="150000"/>
              </a:lnSpc>
            </a:pPr>
            <a:r>
              <a:rPr lang="es-AR" b="1" dirty="0">
                <a:effectLst/>
                <a:latin typeface="Arial" panose="020B0604020202020204" pitchFamily="34" charset="0"/>
                <a:ea typeface="Times New Roman" panose="02020603050405020304" pitchFamily="18" charset="0"/>
              </a:rPr>
              <a:t>Desagregación de personal por:</a:t>
            </a:r>
            <a:endParaRPr lang="es-AR" b="1" dirty="0">
              <a:effectLst/>
              <a:latin typeface="Times New Roman" panose="02020603050405020304" pitchFamily="18" charset="0"/>
              <a:ea typeface="Times New Roman" panose="02020603050405020304" pitchFamily="18" charset="0"/>
            </a:endParaRPr>
          </a:p>
          <a:p>
            <a:pPr marL="342900" lvl="0" indent="-342900" algn="just">
              <a:lnSpc>
                <a:spcPct val="150000"/>
              </a:lnSpc>
              <a:buSzPts val="2600"/>
              <a:buFont typeface="Wingdings" panose="05000000000000000000" pitchFamily="2" charset="2"/>
              <a:buChar char=""/>
            </a:pPr>
            <a:r>
              <a:rPr lang="es-AR" b="1" dirty="0">
                <a:effectLst/>
                <a:latin typeface="Arial" panose="020B0604020202020204" pitchFamily="34" charset="0"/>
                <a:ea typeface="Times New Roman" panose="02020603050405020304" pitchFamily="18" charset="0"/>
              </a:rPr>
              <a:t>Nivel Educativo</a:t>
            </a:r>
            <a:endParaRPr lang="es-AR" b="1" dirty="0">
              <a:effectLst/>
              <a:latin typeface="Times New Roman" panose="02020603050405020304" pitchFamily="18" charset="0"/>
              <a:ea typeface="Times New Roman" panose="02020603050405020304" pitchFamily="18" charset="0"/>
            </a:endParaRPr>
          </a:p>
        </p:txBody>
      </p:sp>
      <p:graphicFrame>
        <p:nvGraphicFramePr>
          <p:cNvPr id="19" name="Tabla 18">
            <a:extLst>
              <a:ext uri="{FF2B5EF4-FFF2-40B4-BE49-F238E27FC236}">
                <a16:creationId xmlns:a16="http://schemas.microsoft.com/office/drawing/2014/main" xmlns="" id="{97BA762F-A4A1-1495-A01F-0F89F31439D3}"/>
              </a:ext>
            </a:extLst>
          </p:cNvPr>
          <p:cNvGraphicFramePr>
            <a:graphicFrameLocks noGrp="1"/>
          </p:cNvGraphicFramePr>
          <p:nvPr>
            <p:extLst>
              <p:ext uri="{D42A27DB-BD31-4B8C-83A1-F6EECF244321}">
                <p14:modId xmlns:p14="http://schemas.microsoft.com/office/powerpoint/2010/main" val="1860492446"/>
              </p:ext>
            </p:extLst>
          </p:nvPr>
        </p:nvGraphicFramePr>
        <p:xfrm>
          <a:off x="4000501" y="4075454"/>
          <a:ext cx="7739047" cy="2554251"/>
        </p:xfrm>
        <a:graphic>
          <a:graphicData uri="http://schemas.openxmlformats.org/drawingml/2006/table">
            <a:tbl>
              <a:tblPr firstRow="1" firstCol="1" bandRow="1">
                <a:tableStyleId>{5C22544A-7EE6-4342-B048-85BDC9FD1C3A}</a:tableStyleId>
              </a:tblPr>
              <a:tblGrid>
                <a:gridCol w="1219199">
                  <a:extLst>
                    <a:ext uri="{9D8B030D-6E8A-4147-A177-3AD203B41FA5}">
                      <a16:colId xmlns:a16="http://schemas.microsoft.com/office/drawing/2014/main" xmlns="" val="2292951561"/>
                    </a:ext>
                  </a:extLst>
                </a:gridCol>
                <a:gridCol w="1181100">
                  <a:extLst>
                    <a:ext uri="{9D8B030D-6E8A-4147-A177-3AD203B41FA5}">
                      <a16:colId xmlns:a16="http://schemas.microsoft.com/office/drawing/2014/main" xmlns="" val="1510487937"/>
                    </a:ext>
                  </a:extLst>
                </a:gridCol>
                <a:gridCol w="1612900">
                  <a:extLst>
                    <a:ext uri="{9D8B030D-6E8A-4147-A177-3AD203B41FA5}">
                      <a16:colId xmlns:a16="http://schemas.microsoft.com/office/drawing/2014/main" xmlns="" val="3866072690"/>
                    </a:ext>
                  </a:extLst>
                </a:gridCol>
                <a:gridCol w="2781300">
                  <a:extLst>
                    <a:ext uri="{9D8B030D-6E8A-4147-A177-3AD203B41FA5}">
                      <a16:colId xmlns:a16="http://schemas.microsoft.com/office/drawing/2014/main" xmlns="" val="3113384348"/>
                    </a:ext>
                  </a:extLst>
                </a:gridCol>
                <a:gridCol w="944548">
                  <a:extLst>
                    <a:ext uri="{9D8B030D-6E8A-4147-A177-3AD203B41FA5}">
                      <a16:colId xmlns:a16="http://schemas.microsoft.com/office/drawing/2014/main" xmlns="" val="812390930"/>
                    </a:ext>
                  </a:extLst>
                </a:gridCol>
              </a:tblGrid>
              <a:tr h="1274091">
                <a:tc>
                  <a:txBody>
                    <a:bodyPr/>
                    <a:lstStyle/>
                    <a:p>
                      <a:pPr>
                        <a:lnSpc>
                          <a:spcPct val="150000"/>
                        </a:lnSpc>
                      </a:pPr>
                      <a:r>
                        <a:rPr lang="es-ES" sz="1800">
                          <a:effectLst/>
                        </a:rPr>
                        <a:t> </a:t>
                      </a:r>
                      <a:endParaRPr lang="es-A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s-ES" sz="1800">
                          <a:effectLst/>
                        </a:rPr>
                        <a:t>Estudios Primarios</a:t>
                      </a:r>
                      <a:endParaRPr lang="es-A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s-ES" sz="1800" dirty="0">
                          <a:effectLst/>
                        </a:rPr>
                        <a:t>Estudios Secundarios</a:t>
                      </a:r>
                      <a:endParaRPr lang="es-A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s-ES" sz="1800" dirty="0">
                          <a:effectLst/>
                        </a:rPr>
                        <a:t>Estudios Terciarios/Universitarios</a:t>
                      </a:r>
                      <a:endParaRPr lang="es-A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s-ES" sz="1800" dirty="0">
                          <a:effectLst/>
                        </a:rPr>
                        <a:t>Total</a:t>
                      </a:r>
                      <a:endParaRPr lang="es-A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55624648"/>
                  </a:ext>
                </a:extLst>
              </a:tr>
              <a:tr h="392938">
                <a:tc>
                  <a:txBody>
                    <a:bodyPr/>
                    <a:lstStyle/>
                    <a:p>
                      <a:pPr algn="ctr">
                        <a:lnSpc>
                          <a:spcPct val="150000"/>
                        </a:lnSpc>
                      </a:pPr>
                      <a:r>
                        <a:rPr lang="es-ES" sz="1800">
                          <a:effectLst/>
                        </a:rPr>
                        <a:t>Mujeres</a:t>
                      </a:r>
                      <a:endParaRPr lang="es-A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s-ES" sz="1800" dirty="0">
                          <a:solidFill>
                            <a:srgbClr val="FF0000"/>
                          </a:solidFill>
                          <a:effectLst/>
                        </a:rPr>
                        <a:t>2</a:t>
                      </a:r>
                      <a:endParaRPr lang="es-AR" sz="1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s-ES" sz="1800" dirty="0">
                          <a:solidFill>
                            <a:srgbClr val="FF0000"/>
                          </a:solidFill>
                          <a:effectLst/>
                        </a:rPr>
                        <a:t>2</a:t>
                      </a:r>
                      <a:endParaRPr lang="es-AR" sz="1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s-ES" sz="1800" dirty="0">
                          <a:solidFill>
                            <a:srgbClr val="FF0000"/>
                          </a:solidFill>
                          <a:effectLst/>
                        </a:rPr>
                        <a:t> </a:t>
                      </a:r>
                      <a:endParaRPr lang="es-AR" sz="1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s-ES" sz="1800" b="1" dirty="0">
                          <a:solidFill>
                            <a:srgbClr val="FF0000"/>
                          </a:solidFill>
                          <a:effectLst/>
                        </a:rPr>
                        <a:t>4</a:t>
                      </a:r>
                      <a:endParaRPr lang="es-AR" sz="1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659769913"/>
                  </a:ext>
                </a:extLst>
              </a:tr>
              <a:tr h="392938">
                <a:tc>
                  <a:txBody>
                    <a:bodyPr/>
                    <a:lstStyle/>
                    <a:p>
                      <a:pPr algn="ctr">
                        <a:lnSpc>
                          <a:spcPct val="150000"/>
                        </a:lnSpc>
                      </a:pPr>
                      <a:r>
                        <a:rPr lang="es-ES" sz="1800">
                          <a:effectLst/>
                        </a:rPr>
                        <a:t>Varones</a:t>
                      </a:r>
                      <a:endParaRPr lang="es-A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s-ES" sz="1800">
                          <a:effectLst/>
                        </a:rPr>
                        <a:t>8</a:t>
                      </a:r>
                      <a:endParaRPr lang="es-A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s-ES" sz="1800">
                          <a:effectLst/>
                        </a:rPr>
                        <a:t>14</a:t>
                      </a:r>
                      <a:endParaRPr lang="es-A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s-ES" sz="1800">
                          <a:effectLst/>
                        </a:rPr>
                        <a:t>2</a:t>
                      </a:r>
                      <a:endParaRPr lang="es-A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s-ES" sz="1800" b="1" dirty="0">
                          <a:effectLst/>
                        </a:rPr>
                        <a:t>24</a:t>
                      </a:r>
                      <a:endParaRPr lang="es-AR" sz="1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012681678"/>
                  </a:ext>
                </a:extLst>
              </a:tr>
              <a:tr h="436598">
                <a:tc>
                  <a:txBody>
                    <a:bodyPr/>
                    <a:lstStyle/>
                    <a:p>
                      <a:pPr algn="ctr">
                        <a:lnSpc>
                          <a:spcPct val="150000"/>
                        </a:lnSpc>
                      </a:pPr>
                      <a:r>
                        <a:rPr lang="es-ES" sz="2000">
                          <a:effectLst/>
                        </a:rPr>
                        <a:t>Total</a:t>
                      </a:r>
                      <a:endParaRPr lang="es-A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s-ES" sz="2000" b="1" dirty="0">
                          <a:solidFill>
                            <a:srgbClr val="00B0F0"/>
                          </a:solidFill>
                          <a:effectLst/>
                        </a:rPr>
                        <a:t>10</a:t>
                      </a:r>
                      <a:endParaRPr lang="es-AR" sz="1000" b="1" dirty="0">
                        <a:solidFill>
                          <a:srgbClr val="00B0F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s-ES" sz="2000" b="1" dirty="0">
                          <a:solidFill>
                            <a:srgbClr val="00B0F0"/>
                          </a:solidFill>
                          <a:effectLst/>
                        </a:rPr>
                        <a:t>16</a:t>
                      </a:r>
                      <a:endParaRPr lang="es-AR" sz="1000" b="1" dirty="0">
                        <a:solidFill>
                          <a:srgbClr val="00B0F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s-ES" sz="2000" b="1" dirty="0">
                          <a:solidFill>
                            <a:srgbClr val="00B0F0"/>
                          </a:solidFill>
                          <a:effectLst/>
                        </a:rPr>
                        <a:t>2</a:t>
                      </a:r>
                      <a:endParaRPr lang="es-AR" sz="1000" b="1" dirty="0">
                        <a:solidFill>
                          <a:srgbClr val="00B0F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s-ES" sz="2000" b="1" dirty="0">
                          <a:solidFill>
                            <a:srgbClr val="00B0F0"/>
                          </a:solidFill>
                          <a:effectLst/>
                        </a:rPr>
                        <a:t>28</a:t>
                      </a:r>
                      <a:endParaRPr lang="es-AR" sz="1000" b="1" dirty="0">
                        <a:solidFill>
                          <a:srgbClr val="00B0F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691141025"/>
                  </a:ext>
                </a:extLst>
              </a:tr>
            </a:tbl>
          </a:graphicData>
        </a:graphic>
      </p:graphicFrame>
    </p:spTree>
    <p:extLst>
      <p:ext uri="{BB962C8B-B14F-4D97-AF65-F5344CB8AC3E}">
        <p14:creationId xmlns:p14="http://schemas.microsoft.com/office/powerpoint/2010/main" val="2603892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DBD5E8EA-73CB-E784-7E31-51859D8FA783}"/>
              </a:ext>
            </a:extLst>
          </p:cNvPr>
          <p:cNvSpPr txBox="1"/>
          <p:nvPr/>
        </p:nvSpPr>
        <p:spPr>
          <a:xfrm>
            <a:off x="1722119" y="500281"/>
            <a:ext cx="10341429" cy="5857437"/>
          </a:xfrm>
          <a:prstGeom prst="rect">
            <a:avLst/>
          </a:prstGeom>
          <a:noFill/>
        </p:spPr>
        <p:txBody>
          <a:bodyPr wrap="square">
            <a:spAutoFit/>
          </a:bodyPr>
          <a:lstStyle/>
          <a:p>
            <a:pPr>
              <a:lnSpc>
                <a:spcPct val="150000"/>
              </a:lnSpc>
              <a:spcAft>
                <a:spcPts val="800"/>
              </a:spcAft>
            </a:pP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s-ES" sz="1800" b="1" u="sng" dirty="0">
                <a:effectLst/>
                <a:latin typeface="Arial" panose="020B0604020202020204" pitchFamily="34" charset="0"/>
                <a:ea typeface="Calibri" panose="020F0502020204030204" pitchFamily="34" charset="0"/>
                <a:cs typeface="Times New Roman" panose="02020603050405020304" pitchFamily="18" charset="0"/>
              </a:rPr>
              <a:t>Domicilios</a:t>
            </a:r>
            <a:r>
              <a:rPr lang="es-ES" sz="1800" dirty="0">
                <a:effectLst/>
                <a:latin typeface="Arial" panose="020B0604020202020204" pitchFamily="34" charset="0"/>
                <a:ea typeface="Calibri" panose="020F0502020204030204" pitchFamily="34" charset="0"/>
                <a:cs typeface="Times New Roman" panose="02020603050405020304" pitchFamily="18" charset="0"/>
              </a:rPr>
              <a:t>:</a:t>
            </a:r>
          </a:p>
          <a:p>
            <a:pPr>
              <a:spcAft>
                <a:spcPts val="800"/>
              </a:spcAft>
            </a:pPr>
            <a:r>
              <a:rPr lang="es-ES" sz="1800" b="1" dirty="0">
                <a:effectLst/>
                <a:latin typeface="Arial" panose="020B0604020202020204" pitchFamily="34" charset="0"/>
                <a:ea typeface="Calibri" panose="020F0502020204030204" pitchFamily="34" charset="0"/>
                <a:cs typeface="Times New Roman" panose="02020603050405020304" pitchFamily="18" charset="0"/>
              </a:rPr>
              <a:t>Sector Recepción Satelital de Señales de Tv: </a:t>
            </a:r>
            <a:r>
              <a:rPr lang="es-ES" sz="1800" dirty="0">
                <a:effectLst/>
                <a:latin typeface="Arial" panose="020B0604020202020204" pitchFamily="34" charset="0"/>
                <a:ea typeface="Calibri" panose="020F0502020204030204" pitchFamily="34" charset="0"/>
                <a:cs typeface="Times New Roman" panose="02020603050405020304" pitchFamily="18" charset="0"/>
              </a:rPr>
              <a:t>Belgrano 1029 de Tres Algarrobos, provincia de Buenos Aires</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Tel: +54 03388 492922</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sz="1800" b="1" dirty="0">
                <a:effectLst/>
                <a:latin typeface="Arial" panose="020B0604020202020204" pitchFamily="34" charset="0"/>
                <a:ea typeface="Calibri" panose="020F0502020204030204" pitchFamily="34" charset="0"/>
                <a:cs typeface="Times New Roman" panose="02020603050405020304" pitchFamily="18" charset="0"/>
              </a:rPr>
              <a:t>Sector Servicio Social de Sepelios - Sala </a:t>
            </a:r>
            <a:r>
              <a:rPr lang="es-ES" sz="1800" b="1" dirty="0" err="1">
                <a:effectLst/>
                <a:latin typeface="Arial" panose="020B0604020202020204" pitchFamily="34" charset="0"/>
                <a:ea typeface="Calibri" panose="020F0502020204030204" pitchFamily="34" charset="0"/>
                <a:cs typeface="Times New Roman" panose="02020603050405020304" pitchFamily="18" charset="0"/>
              </a:rPr>
              <a:t>Velatoria</a:t>
            </a:r>
            <a:r>
              <a:rPr lang="es-ES" sz="1800" b="1" dirty="0">
                <a:effectLst/>
                <a:latin typeface="Arial" panose="020B0604020202020204" pitchFamily="34" charset="0"/>
                <a:ea typeface="Calibri" panose="020F0502020204030204" pitchFamily="34" charset="0"/>
                <a:cs typeface="Times New Roman" panose="02020603050405020304" pitchFamily="18" charset="0"/>
              </a:rPr>
              <a:t>: </a:t>
            </a:r>
            <a:r>
              <a:rPr lang="es-ES" sz="1800" dirty="0">
                <a:effectLst/>
                <a:latin typeface="Arial" panose="020B0604020202020204" pitchFamily="34" charset="0"/>
                <a:ea typeface="Calibri" panose="020F0502020204030204" pitchFamily="34" charset="0"/>
                <a:cs typeface="Times New Roman" panose="02020603050405020304" pitchFamily="18" charset="0"/>
              </a:rPr>
              <a:t>Av. Catalina </a:t>
            </a:r>
            <a:r>
              <a:rPr lang="es-ES" sz="1800" dirty="0" err="1">
                <a:effectLst/>
                <a:latin typeface="Arial" panose="020B0604020202020204" pitchFamily="34" charset="0"/>
                <a:ea typeface="Calibri" panose="020F0502020204030204" pitchFamily="34" charset="0"/>
                <a:cs typeface="Times New Roman" panose="02020603050405020304" pitchFamily="18" charset="0"/>
              </a:rPr>
              <a:t>Naon</a:t>
            </a:r>
            <a:r>
              <a:rPr lang="es-ES" sz="1800" dirty="0">
                <a:effectLst/>
                <a:latin typeface="Arial" panose="020B0604020202020204" pitchFamily="34" charset="0"/>
                <a:ea typeface="Calibri" panose="020F0502020204030204" pitchFamily="34" charset="0"/>
                <a:cs typeface="Times New Roman" panose="02020603050405020304" pitchFamily="18" charset="0"/>
              </a:rPr>
              <a:t> de </a:t>
            </a:r>
            <a:r>
              <a:rPr lang="es-ES" sz="1800" dirty="0" err="1">
                <a:effectLst/>
                <a:latin typeface="Arial" panose="020B0604020202020204" pitchFamily="34" charset="0"/>
                <a:ea typeface="Calibri" panose="020F0502020204030204" pitchFamily="34" charset="0"/>
                <a:cs typeface="Times New Roman" panose="02020603050405020304" pitchFamily="18" charset="0"/>
              </a:rPr>
              <a:t>Balbiani</a:t>
            </a:r>
            <a:r>
              <a:rPr lang="es-ES" sz="1800" dirty="0">
                <a:effectLst/>
                <a:latin typeface="Arial" panose="020B0604020202020204" pitchFamily="34" charset="0"/>
                <a:ea typeface="Calibri" panose="020F0502020204030204" pitchFamily="34" charset="0"/>
                <a:cs typeface="Times New Roman" panose="02020603050405020304" pitchFamily="18" charset="0"/>
              </a:rPr>
              <a:t> 301 de Tres Algarrobos, provincia de Buenos Aires</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Tel: +54 03388 492760 / 3388 51-1691</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sz="1800" b="1" dirty="0">
                <a:effectLst/>
                <a:latin typeface="Arial" panose="020B0604020202020204" pitchFamily="34" charset="0"/>
                <a:ea typeface="Calibri" panose="020F0502020204030204" pitchFamily="34" charset="0"/>
                <a:cs typeface="Times New Roman" panose="02020603050405020304" pitchFamily="18" charset="0"/>
              </a:rPr>
              <a:t>Sector Hotel “Vieja Usina”: </a:t>
            </a:r>
            <a:r>
              <a:rPr lang="es-ES" sz="1800" dirty="0">
                <a:effectLst/>
                <a:latin typeface="Arial" panose="020B0604020202020204" pitchFamily="34" charset="0"/>
                <a:ea typeface="Calibri" panose="020F0502020204030204" pitchFamily="34" charset="0"/>
                <a:cs typeface="Times New Roman" panose="02020603050405020304" pitchFamily="18" charset="0"/>
              </a:rPr>
              <a:t>Mariano Moreno y Belgrano de Tres Algarrobos, provincia de Buenos Aires</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Tel: +54 03388 492101 / 492440</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sz="1800" b="1" dirty="0">
                <a:effectLst/>
                <a:latin typeface="Arial" panose="020B0604020202020204" pitchFamily="34" charset="0"/>
                <a:ea typeface="Calibri" panose="020F0502020204030204" pitchFamily="34" charset="0"/>
                <a:cs typeface="Times New Roman" panose="02020603050405020304" pitchFamily="18" charset="0"/>
              </a:rPr>
              <a:t>Sector Fábrica de Agua 7 Colores: </a:t>
            </a:r>
            <a:r>
              <a:rPr lang="es-ES" sz="1800" dirty="0">
                <a:effectLst/>
                <a:latin typeface="Arial" panose="020B0604020202020204" pitchFamily="34" charset="0"/>
                <a:ea typeface="Calibri" panose="020F0502020204030204" pitchFamily="34" charset="0"/>
                <a:cs typeface="Times New Roman" panose="02020603050405020304" pitchFamily="18" charset="0"/>
              </a:rPr>
              <a:t>Acceso Hno. Inocencio S/N de Tres Algarrobos, provincia de Buenos Aires</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Tel: +54 03388 491130 / 33858 45-7060</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 </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35377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25FCF84C-0CBC-B5F4-D3C7-3A5A73C9C002}"/>
              </a:ext>
            </a:extLst>
          </p:cNvPr>
          <p:cNvSpPr>
            <a:spLocks noChangeArrowheads="1"/>
          </p:cNvSpPr>
          <p:nvPr/>
        </p:nvSpPr>
        <p:spPr bwMode="auto">
          <a:xfrm>
            <a:off x="1854200" y="342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AR"/>
          </a:p>
        </p:txBody>
      </p:sp>
      <p:pic>
        <p:nvPicPr>
          <p:cNvPr id="21505" name="Picture 1">
            <a:extLst>
              <a:ext uri="{FF2B5EF4-FFF2-40B4-BE49-F238E27FC236}">
                <a16:creationId xmlns:a16="http://schemas.microsoft.com/office/drawing/2014/main" xmlns="" id="{9A6C96BE-0680-E7EC-7E01-9692A96696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94" y="320484"/>
            <a:ext cx="6236449" cy="39908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xmlns="" id="{DCCD7463-1F0F-1D2F-7668-FE53470EC181}"/>
              </a:ext>
            </a:extLst>
          </p:cNvPr>
          <p:cNvSpPr txBox="1"/>
          <p:nvPr/>
        </p:nvSpPr>
        <p:spPr>
          <a:xfrm>
            <a:off x="7162923" y="604469"/>
            <a:ext cx="4940300" cy="3585982"/>
          </a:xfrm>
          <a:prstGeom prst="rect">
            <a:avLst/>
          </a:prstGeom>
          <a:noFill/>
        </p:spPr>
        <p:txBody>
          <a:bodyPr wrap="square">
            <a:spAutoFit/>
          </a:bodyPr>
          <a:lstStyle/>
          <a:p>
            <a:pPr>
              <a:lnSpc>
                <a:spcPct val="150000"/>
              </a:lnSpc>
            </a:pPr>
            <a:r>
              <a:rPr lang="es-ES" sz="2200" dirty="0">
                <a:effectLst/>
                <a:latin typeface="Arial" panose="020B0604020202020204" pitchFamily="34" charset="0"/>
                <a:ea typeface="Times New Roman" panose="02020603050405020304" pitchFamily="18" charset="0"/>
              </a:rPr>
              <a:t>Del análisis del nivel educativo del personal se observa:</a:t>
            </a:r>
            <a:endParaRPr lang="es-AR" sz="2200" dirty="0">
              <a:effectLst/>
              <a:latin typeface="Times New Roman" panose="02020603050405020304" pitchFamily="18" charset="0"/>
              <a:ea typeface="Times New Roman" panose="02020603050405020304" pitchFamily="18" charset="0"/>
            </a:endParaRPr>
          </a:p>
          <a:p>
            <a:pPr marL="342900" lvl="0" indent="-342900">
              <a:lnSpc>
                <a:spcPct val="150000"/>
              </a:lnSpc>
              <a:buSzPts val="2800"/>
              <a:buFont typeface="Symbol" panose="05050102010706020507" pitchFamily="18" charset="2"/>
              <a:buChar char=""/>
            </a:pPr>
            <a:r>
              <a:rPr lang="es-ES" sz="2200" dirty="0">
                <a:effectLst/>
                <a:latin typeface="Arial" panose="020B0604020202020204" pitchFamily="34" charset="0"/>
                <a:ea typeface="+mn-ea"/>
                <a:cs typeface="+mn-cs"/>
              </a:rPr>
              <a:t>36 % del personal tiene estudios primarios</a:t>
            </a:r>
            <a:endParaRPr lang="es-AR" sz="2200" dirty="0">
              <a:effectLst/>
              <a:latin typeface="Times New Roman" panose="02020603050405020304" pitchFamily="18" charset="0"/>
              <a:ea typeface="+mn-ea"/>
              <a:cs typeface="+mn-cs"/>
            </a:endParaRPr>
          </a:p>
          <a:p>
            <a:pPr marL="342900" lvl="0" indent="-342900">
              <a:lnSpc>
                <a:spcPct val="150000"/>
              </a:lnSpc>
              <a:buSzPts val="2800"/>
              <a:buFont typeface="Symbol" panose="05050102010706020507" pitchFamily="18" charset="2"/>
              <a:buChar char=""/>
            </a:pPr>
            <a:r>
              <a:rPr lang="es-ES" sz="2200" dirty="0">
                <a:effectLst/>
                <a:latin typeface="Arial" panose="020B0604020202020204" pitchFamily="34" charset="0"/>
                <a:ea typeface="+mn-ea"/>
                <a:cs typeface="+mn-cs"/>
              </a:rPr>
              <a:t>57 % posee estudios secundarios</a:t>
            </a:r>
            <a:endParaRPr lang="es-AR" sz="2200" dirty="0">
              <a:effectLst/>
              <a:latin typeface="Times New Roman" panose="02020603050405020304" pitchFamily="18" charset="0"/>
              <a:ea typeface="+mn-ea"/>
              <a:cs typeface="+mn-cs"/>
            </a:endParaRPr>
          </a:p>
          <a:p>
            <a:pPr marL="342900" lvl="0" indent="-342900">
              <a:lnSpc>
                <a:spcPct val="150000"/>
              </a:lnSpc>
              <a:buSzPts val="2800"/>
              <a:buFont typeface="Symbol" panose="05050102010706020507" pitchFamily="18" charset="2"/>
              <a:buChar char=""/>
            </a:pPr>
            <a:r>
              <a:rPr lang="es-ES" sz="2200" dirty="0">
                <a:effectLst/>
                <a:latin typeface="Arial" panose="020B0604020202020204" pitchFamily="34" charset="0"/>
                <a:ea typeface="+mn-ea"/>
                <a:cs typeface="+mn-cs"/>
              </a:rPr>
              <a:t>7 % del personal posee estudios terciarios/universitarios</a:t>
            </a:r>
            <a:endParaRPr lang="es-AR" sz="2200" dirty="0">
              <a:effectLst/>
              <a:latin typeface="Times New Roman" panose="02020603050405020304" pitchFamily="18" charset="0"/>
              <a:ea typeface="+mn-ea"/>
              <a:cs typeface="+mn-cs"/>
            </a:endParaRPr>
          </a:p>
        </p:txBody>
      </p:sp>
      <p:sp>
        <p:nvSpPr>
          <p:cNvPr id="5" name="CuadroTexto 4">
            <a:extLst>
              <a:ext uri="{FF2B5EF4-FFF2-40B4-BE49-F238E27FC236}">
                <a16:creationId xmlns:a16="http://schemas.microsoft.com/office/drawing/2014/main" xmlns="" id="{182B5326-EBE6-471B-A041-566389DCB40D}"/>
              </a:ext>
            </a:extLst>
          </p:cNvPr>
          <p:cNvSpPr txBox="1"/>
          <p:nvPr/>
        </p:nvSpPr>
        <p:spPr>
          <a:xfrm>
            <a:off x="639191" y="4580878"/>
            <a:ext cx="11464032" cy="2570704"/>
          </a:xfrm>
          <a:prstGeom prst="rect">
            <a:avLst/>
          </a:prstGeom>
          <a:noFill/>
        </p:spPr>
        <p:txBody>
          <a:bodyPr wrap="square">
            <a:spAutoFit/>
          </a:bodyPr>
          <a:lstStyle/>
          <a:p>
            <a:pPr>
              <a:lnSpc>
                <a:spcPct val="150000"/>
              </a:lnSpc>
            </a:pPr>
            <a:r>
              <a:rPr lang="es-ES" sz="2200" dirty="0">
                <a:latin typeface="Arial" panose="020B0604020202020204" pitchFamily="34" charset="0"/>
                <a:ea typeface="Times New Roman" panose="02020603050405020304" pitchFamily="18" charset="0"/>
              </a:rPr>
              <a:t>D</a:t>
            </a:r>
            <a:r>
              <a:rPr lang="es-ES" sz="2200" dirty="0">
                <a:effectLst/>
                <a:latin typeface="Arial" panose="020B0604020202020204" pitchFamily="34" charset="0"/>
                <a:ea typeface="Times New Roman" panose="02020603050405020304" pitchFamily="18" charset="0"/>
              </a:rPr>
              <a:t>el personal mujeres:							Del personal varones:</a:t>
            </a:r>
            <a:endParaRPr lang="es-AR" sz="2200" dirty="0">
              <a:effectLst/>
              <a:latin typeface="Times New Roman" panose="02020603050405020304" pitchFamily="18" charset="0"/>
              <a:ea typeface="Times New Roman" panose="02020603050405020304" pitchFamily="18" charset="0"/>
            </a:endParaRPr>
          </a:p>
          <a:p>
            <a:pPr marL="342900" indent="-342900">
              <a:lnSpc>
                <a:spcPct val="150000"/>
              </a:lnSpc>
              <a:buSzPts val="2800"/>
              <a:buFont typeface="Arial" panose="020B0604020202020204" pitchFamily="34" charset="0"/>
              <a:buChar char="•"/>
            </a:pPr>
            <a:r>
              <a:rPr lang="es-ES" sz="2200" dirty="0">
                <a:effectLst/>
                <a:latin typeface="Arial" panose="020B0604020202020204" pitchFamily="34" charset="0"/>
                <a:ea typeface="+mn-ea"/>
                <a:cs typeface="+mn-cs"/>
              </a:rPr>
              <a:t>50 % posee estudios secundarios		</a:t>
            </a:r>
            <a:r>
              <a:rPr lang="es-ES" sz="2200" dirty="0">
                <a:latin typeface="Arial" panose="020B0604020202020204" pitchFamily="34" charset="0"/>
              </a:rPr>
              <a:t>	- 33 % posee estudios primarios</a:t>
            </a:r>
            <a:endParaRPr lang="es-AR" sz="2200" dirty="0">
              <a:latin typeface="Times New Roman" panose="02020603050405020304" pitchFamily="18" charset="0"/>
            </a:endParaRPr>
          </a:p>
          <a:p>
            <a:pPr marL="342900" indent="-342900">
              <a:lnSpc>
                <a:spcPct val="150000"/>
              </a:lnSpc>
              <a:buSzPts val="2800"/>
              <a:buFont typeface="Arial" panose="020B0604020202020204" pitchFamily="34" charset="0"/>
              <a:buChar char="•"/>
            </a:pPr>
            <a:r>
              <a:rPr lang="es-ES" sz="2200" dirty="0">
                <a:effectLst/>
                <a:latin typeface="Arial" panose="020B0604020202020204" pitchFamily="34" charset="0"/>
                <a:ea typeface="+mn-ea"/>
                <a:cs typeface="+mn-cs"/>
              </a:rPr>
              <a:t>50 % posee estudios primarios		</a:t>
            </a:r>
            <a:r>
              <a:rPr lang="es-ES" sz="2200" dirty="0">
                <a:latin typeface="Arial" panose="020B0604020202020204" pitchFamily="34" charset="0"/>
              </a:rPr>
              <a:t>	- 59 % posee estudios secundarios</a:t>
            </a:r>
            <a:endParaRPr lang="es-AR" sz="2200" dirty="0">
              <a:latin typeface="Times New Roman" panose="02020603050405020304" pitchFamily="18" charset="0"/>
            </a:endParaRPr>
          </a:p>
          <a:p>
            <a:pPr>
              <a:lnSpc>
                <a:spcPct val="150000"/>
              </a:lnSpc>
            </a:pPr>
            <a:r>
              <a:rPr lang="es-ES" sz="2200" dirty="0">
                <a:effectLst/>
                <a:latin typeface="Arial" panose="020B0604020202020204" pitchFamily="34" charset="0"/>
                <a:ea typeface="Times New Roman" panose="02020603050405020304" pitchFamily="18" charset="0"/>
              </a:rPr>
              <a:t>												- </a:t>
            </a:r>
            <a:r>
              <a:rPr lang="es-ES" sz="2200" dirty="0">
                <a:latin typeface="Arial" panose="020B0604020202020204" pitchFamily="34" charset="0"/>
              </a:rPr>
              <a:t>8 % posee estudios terciarios/universitarios</a:t>
            </a:r>
            <a:endParaRPr lang="es-AR" sz="2200" dirty="0">
              <a:latin typeface="Times New Roman" panose="02020603050405020304" pitchFamily="18" charset="0"/>
            </a:endParaRPr>
          </a:p>
          <a:p>
            <a:pPr>
              <a:lnSpc>
                <a:spcPct val="150000"/>
              </a:lnSpc>
            </a:pPr>
            <a:endParaRPr lang="es-AR"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677693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xmlns="" id="{EC14049F-5506-C3FB-423D-F9BD013C03DD}"/>
              </a:ext>
            </a:extLst>
          </p:cNvPr>
          <p:cNvSpPr txBox="1"/>
          <p:nvPr/>
        </p:nvSpPr>
        <p:spPr>
          <a:xfrm>
            <a:off x="816869" y="1466573"/>
            <a:ext cx="6858000" cy="579582"/>
          </a:xfrm>
          <a:prstGeom prst="rect">
            <a:avLst/>
          </a:prstGeom>
          <a:noFill/>
        </p:spPr>
        <p:txBody>
          <a:bodyPr wrap="square">
            <a:spAutoFit/>
          </a:bodyPr>
          <a:lstStyle/>
          <a:p>
            <a:pPr>
              <a:lnSpc>
                <a:spcPct val="150000"/>
              </a:lnSpc>
            </a:pPr>
            <a:r>
              <a:rPr lang="es-ES" sz="2400" dirty="0">
                <a:effectLst/>
                <a:latin typeface="Arial" panose="020B0604020202020204" pitchFamily="34" charset="0"/>
                <a:ea typeface="Times New Roman" panose="02020603050405020304" pitchFamily="18" charset="0"/>
              </a:rPr>
              <a:t>Franja Etaria:</a:t>
            </a:r>
            <a:endParaRPr lang="es-AR" sz="1400" dirty="0">
              <a:effectLst/>
              <a:latin typeface="Times New Roman" panose="02020603050405020304" pitchFamily="18" charset="0"/>
              <a:ea typeface="Times New Roman" panose="02020603050405020304" pitchFamily="18" charset="0"/>
            </a:endParaRPr>
          </a:p>
        </p:txBody>
      </p:sp>
      <p:sp>
        <p:nvSpPr>
          <p:cNvPr id="9" name="CuadroTexto 8">
            <a:extLst>
              <a:ext uri="{FF2B5EF4-FFF2-40B4-BE49-F238E27FC236}">
                <a16:creationId xmlns:a16="http://schemas.microsoft.com/office/drawing/2014/main" xmlns="" id="{78BA08CF-6898-5E6F-8F3B-5C6FB55C62CE}"/>
              </a:ext>
            </a:extLst>
          </p:cNvPr>
          <p:cNvSpPr txBox="1"/>
          <p:nvPr/>
        </p:nvSpPr>
        <p:spPr>
          <a:xfrm>
            <a:off x="932278" y="2560553"/>
            <a:ext cx="6382921" cy="3246081"/>
          </a:xfrm>
          <a:prstGeom prst="rect">
            <a:avLst/>
          </a:prstGeom>
          <a:noFill/>
        </p:spPr>
        <p:txBody>
          <a:bodyPr wrap="square">
            <a:spAutoFit/>
          </a:bodyPr>
          <a:lstStyle/>
          <a:p>
            <a:pPr>
              <a:lnSpc>
                <a:spcPct val="150000"/>
              </a:lnSpc>
            </a:pPr>
            <a:r>
              <a:rPr lang="es-AR" sz="2800" dirty="0">
                <a:effectLst/>
                <a:latin typeface="Arial" panose="020B0604020202020204" pitchFamily="34" charset="0"/>
                <a:ea typeface="Times New Roman" panose="02020603050405020304" pitchFamily="18" charset="0"/>
              </a:rPr>
              <a:t>De 18 a 30 años						2</a:t>
            </a:r>
            <a:endParaRPr lang="es-AR" sz="1600" dirty="0">
              <a:effectLst/>
              <a:latin typeface="Times New Roman" panose="02020603050405020304" pitchFamily="18" charset="0"/>
              <a:ea typeface="Times New Roman" panose="02020603050405020304" pitchFamily="18" charset="0"/>
            </a:endParaRPr>
          </a:p>
          <a:p>
            <a:pPr>
              <a:lnSpc>
                <a:spcPct val="150000"/>
              </a:lnSpc>
            </a:pPr>
            <a:r>
              <a:rPr lang="es-AR" sz="2800" dirty="0">
                <a:effectLst/>
                <a:latin typeface="Arial" panose="020B0604020202020204" pitchFamily="34" charset="0"/>
                <a:ea typeface="Times New Roman" panose="02020603050405020304" pitchFamily="18" charset="0"/>
              </a:rPr>
              <a:t>31 a 40 años							8</a:t>
            </a:r>
            <a:endParaRPr lang="es-AR" sz="1600" dirty="0">
              <a:effectLst/>
              <a:latin typeface="Times New Roman" panose="02020603050405020304" pitchFamily="18" charset="0"/>
              <a:ea typeface="Times New Roman" panose="02020603050405020304" pitchFamily="18" charset="0"/>
            </a:endParaRPr>
          </a:p>
          <a:p>
            <a:pPr>
              <a:lnSpc>
                <a:spcPct val="150000"/>
              </a:lnSpc>
            </a:pPr>
            <a:r>
              <a:rPr lang="es-AR" sz="2800" dirty="0">
                <a:effectLst/>
                <a:latin typeface="Arial" panose="020B0604020202020204" pitchFamily="34" charset="0"/>
                <a:ea typeface="Times New Roman" panose="02020603050405020304" pitchFamily="18" charset="0"/>
              </a:rPr>
              <a:t>41 a 50 años				2			6</a:t>
            </a:r>
            <a:endParaRPr lang="es-AR" sz="1600" dirty="0">
              <a:effectLst/>
              <a:latin typeface="Times New Roman" panose="02020603050405020304" pitchFamily="18" charset="0"/>
              <a:ea typeface="Times New Roman" panose="02020603050405020304" pitchFamily="18" charset="0"/>
            </a:endParaRPr>
          </a:p>
          <a:p>
            <a:pPr>
              <a:lnSpc>
                <a:spcPct val="150000"/>
              </a:lnSpc>
            </a:pPr>
            <a:r>
              <a:rPr lang="es-AR" sz="2800" dirty="0">
                <a:effectLst/>
                <a:latin typeface="Arial" panose="020B0604020202020204" pitchFamily="34" charset="0"/>
                <a:ea typeface="Times New Roman" panose="02020603050405020304" pitchFamily="18" charset="0"/>
              </a:rPr>
              <a:t>51 a 60 años				2			7</a:t>
            </a:r>
            <a:endParaRPr lang="es-AR" sz="1600" dirty="0">
              <a:effectLst/>
              <a:latin typeface="Times New Roman" panose="02020603050405020304" pitchFamily="18" charset="0"/>
              <a:ea typeface="Times New Roman" panose="02020603050405020304" pitchFamily="18" charset="0"/>
            </a:endParaRPr>
          </a:p>
          <a:p>
            <a:pPr>
              <a:lnSpc>
                <a:spcPct val="150000"/>
              </a:lnSpc>
            </a:pPr>
            <a:r>
              <a:rPr lang="es-AR" sz="2800" dirty="0">
                <a:effectLst/>
                <a:latin typeface="Arial" panose="020B0604020202020204" pitchFamily="34" charset="0"/>
                <a:ea typeface="Times New Roman" panose="02020603050405020304" pitchFamily="18" charset="0"/>
              </a:rPr>
              <a:t>Más de 60 años			1		</a:t>
            </a:r>
            <a:endParaRPr lang="es-AR" sz="1100" dirty="0">
              <a:effectLst/>
              <a:latin typeface="Times New Roman" panose="02020603050405020304" pitchFamily="18" charset="0"/>
              <a:ea typeface="Times New Roman" panose="02020603050405020304" pitchFamily="18" charset="0"/>
            </a:endParaRPr>
          </a:p>
        </p:txBody>
      </p:sp>
      <p:pic>
        <p:nvPicPr>
          <p:cNvPr id="11" name="Imagen 10" descr="Imagen que contiene dibujo&#10;&#10;El contenido generado por IA puede ser incorrecto.">
            <a:extLst>
              <a:ext uri="{FF2B5EF4-FFF2-40B4-BE49-F238E27FC236}">
                <a16:creationId xmlns:a16="http://schemas.microsoft.com/office/drawing/2014/main" xmlns="" id="{D6B386BA-22A7-7F8D-1000-BE98BCC8A0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0946" y="2046155"/>
            <a:ext cx="1355643" cy="733333"/>
          </a:xfrm>
          <a:prstGeom prst="rect">
            <a:avLst/>
          </a:prstGeom>
        </p:spPr>
      </p:pic>
      <p:pic>
        <p:nvPicPr>
          <p:cNvPr id="13" name="Imagen 12" descr="Dibujo en blanco y negro&#10;&#10;El contenido generado por IA puede ser incorrecto.">
            <a:extLst>
              <a:ext uri="{FF2B5EF4-FFF2-40B4-BE49-F238E27FC236}">
                <a16:creationId xmlns:a16="http://schemas.microsoft.com/office/drawing/2014/main" xmlns="" id="{35151CD9-ED76-621D-C025-48D7116C2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8857" y="2046154"/>
            <a:ext cx="1314286" cy="733333"/>
          </a:xfrm>
          <a:prstGeom prst="rect">
            <a:avLst/>
          </a:prstGeom>
        </p:spPr>
      </p:pic>
    </p:spTree>
    <p:extLst>
      <p:ext uri="{BB962C8B-B14F-4D97-AF65-F5344CB8AC3E}">
        <p14:creationId xmlns:p14="http://schemas.microsoft.com/office/powerpoint/2010/main" val="33582358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61B2E563-4292-D58E-1122-6E25225702ED}"/>
              </a:ext>
            </a:extLst>
          </p:cNvPr>
          <p:cNvSpPr>
            <a:spLocks noChangeArrowheads="1"/>
          </p:cNvSpPr>
          <p:nvPr/>
        </p:nvSpPr>
        <p:spPr bwMode="auto">
          <a:xfrm>
            <a:off x="2095500" y="-190501"/>
            <a:ext cx="13113732" cy="50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AR"/>
          </a:p>
        </p:txBody>
      </p:sp>
      <p:pic>
        <p:nvPicPr>
          <p:cNvPr id="23553" name="Picture 1">
            <a:extLst>
              <a:ext uri="{FF2B5EF4-FFF2-40B4-BE49-F238E27FC236}">
                <a16:creationId xmlns:a16="http://schemas.microsoft.com/office/drawing/2014/main" xmlns="" id="{97E02AB0-F054-162C-C472-8FD2D7B238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499" y="266700"/>
            <a:ext cx="8184361" cy="31623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xmlns="" id="{22A4E4AE-95A5-2A5C-A236-C2A43F812277}"/>
              </a:ext>
            </a:extLst>
          </p:cNvPr>
          <p:cNvSpPr txBox="1"/>
          <p:nvPr/>
        </p:nvSpPr>
        <p:spPr>
          <a:xfrm>
            <a:off x="2672560" y="3594389"/>
            <a:ext cx="7607300" cy="2996911"/>
          </a:xfrm>
          <a:prstGeom prst="rect">
            <a:avLst/>
          </a:prstGeom>
          <a:noFill/>
        </p:spPr>
        <p:txBody>
          <a:bodyPr wrap="square">
            <a:spAutoFit/>
          </a:bodyPr>
          <a:lstStyle/>
          <a:p>
            <a:pPr>
              <a:lnSpc>
                <a:spcPct val="150000"/>
              </a:lnSpc>
            </a:pPr>
            <a:r>
              <a:rPr lang="es-AR" sz="2000" b="1" dirty="0">
                <a:effectLst/>
                <a:latin typeface="Arial" panose="020B0604020202020204" pitchFamily="34" charset="0"/>
                <a:ea typeface="Times New Roman" panose="02020603050405020304" pitchFamily="18" charset="0"/>
              </a:rPr>
              <a:t>Del cuadro ut supra se refleja que:</a:t>
            </a:r>
            <a:endParaRPr lang="es-AR" sz="1200" dirty="0">
              <a:effectLst/>
              <a:latin typeface="Times New Roman" panose="02020603050405020304" pitchFamily="18" charset="0"/>
              <a:ea typeface="Times New Roman" panose="02020603050405020304" pitchFamily="18" charset="0"/>
            </a:endParaRPr>
          </a:p>
          <a:p>
            <a:pPr marL="342900" lvl="0" indent="-342900">
              <a:lnSpc>
                <a:spcPct val="150000"/>
              </a:lnSpc>
              <a:buSzPts val="2800"/>
              <a:buFont typeface="Symbol" panose="05050102010706020507" pitchFamily="18" charset="2"/>
              <a:buChar char=""/>
            </a:pPr>
            <a:r>
              <a:rPr lang="es-AR" sz="1800" dirty="0">
                <a:effectLst/>
                <a:latin typeface="Arial" panose="020B0604020202020204" pitchFamily="34" charset="0"/>
                <a:ea typeface="+mn-ea"/>
                <a:cs typeface="+mn-cs"/>
              </a:rPr>
              <a:t>7 % del personal se encuentra en la franja que va desde los 18 a los 30 años</a:t>
            </a:r>
            <a:endParaRPr lang="es-AR" sz="1200" dirty="0">
              <a:effectLst/>
              <a:latin typeface="Times New Roman" panose="02020603050405020304" pitchFamily="18" charset="0"/>
              <a:ea typeface="+mn-ea"/>
              <a:cs typeface="+mn-cs"/>
            </a:endParaRPr>
          </a:p>
          <a:p>
            <a:pPr marL="342900" lvl="0" indent="-342900">
              <a:lnSpc>
                <a:spcPct val="150000"/>
              </a:lnSpc>
              <a:buSzPts val="2800"/>
              <a:buFont typeface="Symbol" panose="05050102010706020507" pitchFamily="18" charset="2"/>
              <a:buChar char=""/>
            </a:pPr>
            <a:r>
              <a:rPr lang="es-AR" sz="1800" dirty="0">
                <a:effectLst/>
                <a:latin typeface="Arial" panose="020B0604020202020204" pitchFamily="34" charset="0"/>
                <a:ea typeface="+mn-ea"/>
                <a:cs typeface="+mn-cs"/>
              </a:rPr>
              <a:t>28 % de 31 a 40 años</a:t>
            </a:r>
            <a:endParaRPr lang="es-AR" sz="1200" dirty="0">
              <a:effectLst/>
              <a:latin typeface="Times New Roman" panose="02020603050405020304" pitchFamily="18" charset="0"/>
              <a:ea typeface="+mn-ea"/>
              <a:cs typeface="+mn-cs"/>
            </a:endParaRPr>
          </a:p>
          <a:p>
            <a:pPr marL="342900" lvl="0" indent="-342900">
              <a:lnSpc>
                <a:spcPct val="150000"/>
              </a:lnSpc>
              <a:buSzPts val="2800"/>
              <a:buFont typeface="Symbol" panose="05050102010706020507" pitchFamily="18" charset="2"/>
              <a:buChar char=""/>
            </a:pPr>
            <a:r>
              <a:rPr lang="es-AR" sz="1800" dirty="0">
                <a:effectLst/>
                <a:latin typeface="Arial" panose="020B0604020202020204" pitchFamily="34" charset="0"/>
                <a:ea typeface="+mn-ea"/>
                <a:cs typeface="+mn-cs"/>
              </a:rPr>
              <a:t>29 % en la franja de 41 a 50 años</a:t>
            </a:r>
            <a:endParaRPr lang="es-AR" sz="1200" dirty="0">
              <a:effectLst/>
              <a:latin typeface="Times New Roman" panose="02020603050405020304" pitchFamily="18" charset="0"/>
              <a:ea typeface="+mn-ea"/>
              <a:cs typeface="+mn-cs"/>
            </a:endParaRPr>
          </a:p>
          <a:p>
            <a:pPr marL="342900" lvl="0" indent="-342900">
              <a:lnSpc>
                <a:spcPct val="150000"/>
              </a:lnSpc>
              <a:buSzPts val="2800"/>
              <a:buFont typeface="Symbol" panose="05050102010706020507" pitchFamily="18" charset="2"/>
              <a:buChar char=""/>
            </a:pPr>
            <a:r>
              <a:rPr lang="es-AR" sz="1800" dirty="0">
                <a:effectLst/>
                <a:latin typeface="Arial" panose="020B0604020202020204" pitchFamily="34" charset="0"/>
                <a:ea typeface="+mn-ea"/>
                <a:cs typeface="+mn-cs"/>
              </a:rPr>
              <a:t>32 % En la franja de los 51 a 60 años</a:t>
            </a:r>
            <a:endParaRPr lang="es-AR" sz="1200" dirty="0">
              <a:effectLst/>
              <a:latin typeface="Times New Roman" panose="02020603050405020304" pitchFamily="18" charset="0"/>
              <a:ea typeface="+mn-ea"/>
              <a:cs typeface="+mn-cs"/>
            </a:endParaRPr>
          </a:p>
          <a:p>
            <a:pPr marL="342900" lvl="0" indent="-342900">
              <a:lnSpc>
                <a:spcPct val="150000"/>
              </a:lnSpc>
              <a:buSzPts val="2800"/>
              <a:buFont typeface="Symbol" panose="05050102010706020507" pitchFamily="18" charset="2"/>
              <a:buChar char=""/>
            </a:pPr>
            <a:r>
              <a:rPr lang="es-AR" sz="1800" dirty="0">
                <a:effectLst/>
                <a:latin typeface="Arial" panose="020B0604020202020204" pitchFamily="34" charset="0"/>
                <a:ea typeface="+mn-ea"/>
                <a:cs typeface="+mn-cs"/>
              </a:rPr>
              <a:t>4 % del personal tiene mas de 60 años</a:t>
            </a:r>
            <a:endParaRPr lang="es-AR" sz="1200" dirty="0">
              <a:effectLst/>
              <a:latin typeface="Times New Roman" panose="02020603050405020304" pitchFamily="18" charset="0"/>
              <a:ea typeface="+mn-ea"/>
              <a:cs typeface="+mn-cs"/>
            </a:endParaRPr>
          </a:p>
        </p:txBody>
      </p:sp>
    </p:spTree>
    <p:extLst>
      <p:ext uri="{BB962C8B-B14F-4D97-AF65-F5344CB8AC3E}">
        <p14:creationId xmlns:p14="http://schemas.microsoft.com/office/powerpoint/2010/main" val="1504071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9509486-3C6C-D656-1A2C-527D854103C4}"/>
              </a:ext>
            </a:extLst>
          </p:cNvPr>
          <p:cNvSpPr txBox="1"/>
          <p:nvPr/>
        </p:nvSpPr>
        <p:spPr>
          <a:xfrm>
            <a:off x="1803400" y="285473"/>
            <a:ext cx="6096000" cy="579582"/>
          </a:xfrm>
          <a:prstGeom prst="rect">
            <a:avLst/>
          </a:prstGeom>
          <a:noFill/>
        </p:spPr>
        <p:txBody>
          <a:bodyPr wrap="square">
            <a:spAutoFit/>
          </a:bodyPr>
          <a:lstStyle/>
          <a:p>
            <a:pPr>
              <a:lnSpc>
                <a:spcPct val="150000"/>
              </a:lnSpc>
            </a:pPr>
            <a:r>
              <a:rPr lang="es-AR" sz="2400" b="1" dirty="0">
                <a:effectLst/>
                <a:latin typeface="Arial" panose="020B0604020202020204" pitchFamily="34" charset="0"/>
                <a:ea typeface="Times New Roman" panose="02020603050405020304" pitchFamily="18" charset="0"/>
              </a:rPr>
              <a:t>Convenios Existentes</a:t>
            </a:r>
            <a:endParaRPr lang="es-AR" sz="2400" b="1" dirty="0">
              <a:effectLst/>
              <a:latin typeface="Times New Roman" panose="02020603050405020304" pitchFamily="18" charset="0"/>
              <a:ea typeface="Times New Roman" panose="02020603050405020304" pitchFamily="18" charset="0"/>
            </a:endParaRPr>
          </a:p>
        </p:txBody>
      </p:sp>
      <p:sp>
        <p:nvSpPr>
          <p:cNvPr id="5" name="CuadroTexto 4">
            <a:extLst>
              <a:ext uri="{FF2B5EF4-FFF2-40B4-BE49-F238E27FC236}">
                <a16:creationId xmlns:a16="http://schemas.microsoft.com/office/drawing/2014/main" xmlns="" id="{FD597F88-2387-3626-A6E0-258CB4F666EC}"/>
              </a:ext>
            </a:extLst>
          </p:cNvPr>
          <p:cNvSpPr txBox="1"/>
          <p:nvPr/>
        </p:nvSpPr>
        <p:spPr>
          <a:xfrm>
            <a:off x="1676400" y="1054100"/>
            <a:ext cx="7467600" cy="523220"/>
          </a:xfrm>
          <a:prstGeom prst="rect">
            <a:avLst/>
          </a:prstGeom>
          <a:noFill/>
        </p:spPr>
        <p:txBody>
          <a:bodyPr wrap="square">
            <a:spAutoFit/>
          </a:bodyPr>
          <a:lstStyle/>
          <a:p>
            <a:r>
              <a:rPr lang="es-AR" sz="2800" kern="1200" dirty="0">
                <a:effectLst/>
                <a:latin typeface="Arial" panose="020B0604020202020204" pitchFamily="34" charset="0"/>
                <a:ea typeface="+mn-ea"/>
              </a:rPr>
              <a:t>Luz y Fuerza FATLYF </a:t>
            </a:r>
            <a:endParaRPr lang="es-AR" sz="2800" dirty="0"/>
          </a:p>
        </p:txBody>
      </p:sp>
      <p:sp>
        <p:nvSpPr>
          <p:cNvPr id="7" name="CuadroTexto 6">
            <a:extLst>
              <a:ext uri="{FF2B5EF4-FFF2-40B4-BE49-F238E27FC236}">
                <a16:creationId xmlns:a16="http://schemas.microsoft.com/office/drawing/2014/main" xmlns="" id="{38212285-6036-7589-4AAB-4D42B1D616D8}"/>
              </a:ext>
            </a:extLst>
          </p:cNvPr>
          <p:cNvSpPr txBox="1"/>
          <p:nvPr/>
        </p:nvSpPr>
        <p:spPr>
          <a:xfrm>
            <a:off x="1651000" y="1659354"/>
            <a:ext cx="6096000" cy="523220"/>
          </a:xfrm>
          <a:prstGeom prst="rect">
            <a:avLst/>
          </a:prstGeom>
          <a:noFill/>
        </p:spPr>
        <p:txBody>
          <a:bodyPr wrap="square">
            <a:spAutoFit/>
          </a:bodyPr>
          <a:lstStyle/>
          <a:p>
            <a:r>
              <a:rPr lang="es-AR" sz="2800" kern="1200" dirty="0">
                <a:effectLst/>
                <a:latin typeface="Arial" panose="020B0604020202020204" pitchFamily="34" charset="0"/>
                <a:ea typeface="+mn-ea"/>
              </a:rPr>
              <a:t>Agua de Red SOSBA </a:t>
            </a:r>
            <a:endParaRPr lang="es-AR" sz="2800" dirty="0"/>
          </a:p>
        </p:txBody>
      </p:sp>
      <p:sp>
        <p:nvSpPr>
          <p:cNvPr id="9" name="CuadroTexto 8">
            <a:extLst>
              <a:ext uri="{FF2B5EF4-FFF2-40B4-BE49-F238E27FC236}">
                <a16:creationId xmlns:a16="http://schemas.microsoft.com/office/drawing/2014/main" xmlns="" id="{C8CD6F8E-5C28-5D62-65F9-D7E44B0DC17F}"/>
              </a:ext>
            </a:extLst>
          </p:cNvPr>
          <p:cNvSpPr txBox="1"/>
          <p:nvPr/>
        </p:nvSpPr>
        <p:spPr>
          <a:xfrm>
            <a:off x="1612899" y="2261850"/>
            <a:ext cx="7531101" cy="523220"/>
          </a:xfrm>
          <a:prstGeom prst="rect">
            <a:avLst/>
          </a:prstGeom>
          <a:noFill/>
        </p:spPr>
        <p:txBody>
          <a:bodyPr wrap="square">
            <a:spAutoFit/>
          </a:bodyPr>
          <a:lstStyle/>
          <a:p>
            <a:r>
              <a:rPr lang="es-AR" sz="2800" kern="1200" dirty="0">
                <a:effectLst/>
                <a:latin typeface="Arial" panose="020B0604020202020204" pitchFamily="34" charset="0"/>
                <a:ea typeface="+mn-ea"/>
              </a:rPr>
              <a:t>Telefónicos y servicios </a:t>
            </a:r>
            <a:r>
              <a:rPr lang="es-AR" sz="2800" kern="1200" dirty="0" err="1">
                <a:effectLst/>
                <a:latin typeface="Arial" panose="020B0604020202020204" pitchFamily="34" charset="0"/>
                <a:ea typeface="+mn-ea"/>
              </a:rPr>
              <a:t>Tic´s</a:t>
            </a:r>
            <a:r>
              <a:rPr lang="es-AR" sz="2800" kern="1200" dirty="0">
                <a:effectLst/>
                <a:latin typeface="Arial" panose="020B0604020202020204" pitchFamily="34" charset="0"/>
                <a:ea typeface="+mn-ea"/>
              </a:rPr>
              <a:t> FOEESITRA </a:t>
            </a:r>
            <a:endParaRPr lang="es-AR" sz="2800" dirty="0"/>
          </a:p>
        </p:txBody>
      </p:sp>
      <p:sp>
        <p:nvSpPr>
          <p:cNvPr id="11" name="CuadroTexto 10">
            <a:extLst>
              <a:ext uri="{FF2B5EF4-FFF2-40B4-BE49-F238E27FC236}">
                <a16:creationId xmlns:a16="http://schemas.microsoft.com/office/drawing/2014/main" xmlns="" id="{5A0B72AE-3107-C65D-1A80-571955E78EE7}"/>
              </a:ext>
            </a:extLst>
          </p:cNvPr>
          <p:cNvSpPr txBox="1"/>
          <p:nvPr/>
        </p:nvSpPr>
        <p:spPr>
          <a:xfrm>
            <a:off x="1612900" y="2822528"/>
            <a:ext cx="6096000" cy="523220"/>
          </a:xfrm>
          <a:prstGeom prst="rect">
            <a:avLst/>
          </a:prstGeom>
          <a:noFill/>
        </p:spPr>
        <p:txBody>
          <a:bodyPr wrap="square">
            <a:spAutoFit/>
          </a:bodyPr>
          <a:lstStyle/>
          <a:p>
            <a:r>
              <a:rPr lang="es-AR" sz="2800" kern="1200" dirty="0">
                <a:effectLst/>
                <a:latin typeface="Arial" panose="020B0604020202020204" pitchFamily="34" charset="0"/>
                <a:ea typeface="+mn-ea"/>
              </a:rPr>
              <a:t>Comercio FAECYS </a:t>
            </a:r>
            <a:endParaRPr lang="es-AR" sz="2800" dirty="0"/>
          </a:p>
        </p:txBody>
      </p:sp>
      <p:sp>
        <p:nvSpPr>
          <p:cNvPr id="13" name="CuadroTexto 12">
            <a:extLst>
              <a:ext uri="{FF2B5EF4-FFF2-40B4-BE49-F238E27FC236}">
                <a16:creationId xmlns:a16="http://schemas.microsoft.com/office/drawing/2014/main" xmlns="" id="{081C2799-9CBE-D5EC-5B03-AE44211F7B52}"/>
              </a:ext>
            </a:extLst>
          </p:cNvPr>
          <p:cNvSpPr txBox="1"/>
          <p:nvPr/>
        </p:nvSpPr>
        <p:spPr>
          <a:xfrm>
            <a:off x="1612900" y="3403282"/>
            <a:ext cx="6096000" cy="523220"/>
          </a:xfrm>
          <a:prstGeom prst="rect">
            <a:avLst/>
          </a:prstGeom>
          <a:noFill/>
        </p:spPr>
        <p:txBody>
          <a:bodyPr wrap="square">
            <a:spAutoFit/>
          </a:bodyPr>
          <a:lstStyle/>
          <a:p>
            <a:r>
              <a:rPr lang="es-AR" sz="2800" kern="1200" dirty="0">
                <a:effectLst/>
                <a:latin typeface="Arial" panose="020B0604020202020204" pitchFamily="34" charset="0"/>
                <a:ea typeface="+mn-ea"/>
              </a:rPr>
              <a:t>Fábrica de columnas UOCRA </a:t>
            </a:r>
            <a:endParaRPr lang="es-AR" sz="2800" dirty="0"/>
          </a:p>
        </p:txBody>
      </p:sp>
      <p:sp>
        <p:nvSpPr>
          <p:cNvPr id="15" name="CuadroTexto 14">
            <a:extLst>
              <a:ext uri="{FF2B5EF4-FFF2-40B4-BE49-F238E27FC236}">
                <a16:creationId xmlns:a16="http://schemas.microsoft.com/office/drawing/2014/main" xmlns="" id="{308A5FF4-DF03-ABF6-A1B7-91F1130D004A}"/>
              </a:ext>
            </a:extLst>
          </p:cNvPr>
          <p:cNvSpPr txBox="1"/>
          <p:nvPr/>
        </p:nvSpPr>
        <p:spPr>
          <a:xfrm>
            <a:off x="1612900" y="3977838"/>
            <a:ext cx="7104972" cy="523220"/>
          </a:xfrm>
          <a:prstGeom prst="rect">
            <a:avLst/>
          </a:prstGeom>
          <a:noFill/>
        </p:spPr>
        <p:txBody>
          <a:bodyPr wrap="square">
            <a:spAutoFit/>
          </a:bodyPr>
          <a:lstStyle/>
          <a:p>
            <a:r>
              <a:rPr lang="es-AR" sz="2800" kern="1200" dirty="0">
                <a:effectLst/>
                <a:latin typeface="Arial" panose="020B0604020202020204" pitchFamily="34" charset="0"/>
                <a:ea typeface="+mn-ea"/>
              </a:rPr>
              <a:t>Agua Envasada en Botellones SUTIAGA </a:t>
            </a:r>
            <a:endParaRPr lang="es-AR" sz="2800" dirty="0"/>
          </a:p>
        </p:txBody>
      </p:sp>
      <p:sp>
        <p:nvSpPr>
          <p:cNvPr id="17" name="CuadroTexto 16">
            <a:extLst>
              <a:ext uri="{FF2B5EF4-FFF2-40B4-BE49-F238E27FC236}">
                <a16:creationId xmlns:a16="http://schemas.microsoft.com/office/drawing/2014/main" xmlns="" id="{CC99B4EE-B4A2-FE97-12FF-6AD848F7CDF7}"/>
              </a:ext>
            </a:extLst>
          </p:cNvPr>
          <p:cNvSpPr txBox="1"/>
          <p:nvPr/>
        </p:nvSpPr>
        <p:spPr>
          <a:xfrm>
            <a:off x="1612900" y="4552394"/>
            <a:ext cx="6096000" cy="523220"/>
          </a:xfrm>
          <a:prstGeom prst="rect">
            <a:avLst/>
          </a:prstGeom>
          <a:noFill/>
        </p:spPr>
        <p:txBody>
          <a:bodyPr wrap="square">
            <a:spAutoFit/>
          </a:bodyPr>
          <a:lstStyle/>
          <a:p>
            <a:r>
              <a:rPr lang="es-AR" sz="2800" kern="1200" dirty="0">
                <a:effectLst/>
                <a:latin typeface="Arial" panose="020B0604020202020204" pitchFamily="34" charset="0"/>
                <a:ea typeface="+mn-ea"/>
              </a:rPr>
              <a:t>Tv SATSAID </a:t>
            </a:r>
            <a:endParaRPr lang="es-AR" sz="2800" dirty="0"/>
          </a:p>
        </p:txBody>
      </p:sp>
      <p:pic>
        <p:nvPicPr>
          <p:cNvPr id="19" name="Imagen 18" descr="Logotipo&#10;&#10;El contenido generado por IA puede ser incorrecto.">
            <a:extLst>
              <a:ext uri="{FF2B5EF4-FFF2-40B4-BE49-F238E27FC236}">
                <a16:creationId xmlns:a16="http://schemas.microsoft.com/office/drawing/2014/main" xmlns="" id="{2FC135A9-DC20-5004-DFA5-1804AF8A10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7697" y="704966"/>
            <a:ext cx="810932" cy="810932"/>
          </a:xfrm>
          <a:prstGeom prst="rect">
            <a:avLst/>
          </a:prstGeom>
        </p:spPr>
      </p:pic>
      <p:pic>
        <p:nvPicPr>
          <p:cNvPr id="21" name="Imagen 20" descr="Logotipo&#10;&#10;El contenido generado por IA puede ser incorrecto.">
            <a:extLst>
              <a:ext uri="{FF2B5EF4-FFF2-40B4-BE49-F238E27FC236}">
                <a16:creationId xmlns:a16="http://schemas.microsoft.com/office/drawing/2014/main" xmlns="" id="{C92FEF92-4E32-9280-103B-AE6B10F98F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7697" y="1562924"/>
            <a:ext cx="765606" cy="765606"/>
          </a:xfrm>
          <a:prstGeom prst="rect">
            <a:avLst/>
          </a:prstGeom>
        </p:spPr>
      </p:pic>
      <p:pic>
        <p:nvPicPr>
          <p:cNvPr id="23" name="Imagen 22" descr="Imagen que contiene reloj, plato&#10;&#10;El contenido generado por IA puede ser incorrecto.">
            <a:extLst>
              <a:ext uri="{FF2B5EF4-FFF2-40B4-BE49-F238E27FC236}">
                <a16:creationId xmlns:a16="http://schemas.microsoft.com/office/drawing/2014/main" xmlns="" id="{B85A2988-379A-1CAF-0B93-4C4A619AEF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5202" y="1926454"/>
            <a:ext cx="869444" cy="869444"/>
          </a:xfrm>
          <a:prstGeom prst="rect">
            <a:avLst/>
          </a:prstGeom>
        </p:spPr>
      </p:pic>
      <p:pic>
        <p:nvPicPr>
          <p:cNvPr id="25" name="Imagen 24" descr="Texto&#10;&#10;El contenido generado por IA puede ser incorrecto.">
            <a:extLst>
              <a:ext uri="{FF2B5EF4-FFF2-40B4-BE49-F238E27FC236}">
                <a16:creationId xmlns:a16="http://schemas.microsoft.com/office/drawing/2014/main" xmlns="" id="{B132BBC5-9E1A-BF33-0A79-60414C6867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1852" y="2685553"/>
            <a:ext cx="709450" cy="709450"/>
          </a:xfrm>
          <a:prstGeom prst="rect">
            <a:avLst/>
          </a:prstGeom>
        </p:spPr>
      </p:pic>
      <p:pic>
        <p:nvPicPr>
          <p:cNvPr id="27" name="Imagen 26" descr="Icono&#10;&#10;El contenido generado por IA puede ser incorrecto.">
            <a:extLst>
              <a:ext uri="{FF2B5EF4-FFF2-40B4-BE49-F238E27FC236}">
                <a16:creationId xmlns:a16="http://schemas.microsoft.com/office/drawing/2014/main" xmlns="" id="{2B2E8F70-47AB-ADC2-4731-56FB8C4F47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0162" y="3003262"/>
            <a:ext cx="1024050" cy="1024050"/>
          </a:xfrm>
          <a:prstGeom prst="rect">
            <a:avLst/>
          </a:prstGeom>
        </p:spPr>
      </p:pic>
      <p:pic>
        <p:nvPicPr>
          <p:cNvPr id="29" name="Imagen 28" descr="Un dibujo de una cara&#10;&#10;El contenido generado por IA puede ser incorrecto.">
            <a:extLst>
              <a:ext uri="{FF2B5EF4-FFF2-40B4-BE49-F238E27FC236}">
                <a16:creationId xmlns:a16="http://schemas.microsoft.com/office/drawing/2014/main" xmlns="" id="{AF6FD022-87B2-94D4-E86D-BF5C6A619C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57067" y="3702522"/>
            <a:ext cx="685713" cy="1073852"/>
          </a:xfrm>
          <a:prstGeom prst="rect">
            <a:avLst/>
          </a:prstGeom>
        </p:spPr>
      </p:pic>
      <p:pic>
        <p:nvPicPr>
          <p:cNvPr id="37" name="Imagen 36" descr="Logotipo, nombre de la empresa&#10;&#10;El contenido generado por IA puede ser incorrecto.">
            <a:extLst>
              <a:ext uri="{FF2B5EF4-FFF2-40B4-BE49-F238E27FC236}">
                <a16:creationId xmlns:a16="http://schemas.microsoft.com/office/drawing/2014/main" xmlns="" id="{CC54B280-7FE0-14E8-CA4D-56B6ACF406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81027" y="4345211"/>
            <a:ext cx="1597422" cy="862325"/>
          </a:xfrm>
          <a:prstGeom prst="rect">
            <a:avLst/>
          </a:prstGeom>
        </p:spPr>
      </p:pic>
    </p:spTree>
    <p:extLst>
      <p:ext uri="{BB962C8B-B14F-4D97-AF65-F5344CB8AC3E}">
        <p14:creationId xmlns:p14="http://schemas.microsoft.com/office/powerpoint/2010/main" val="22546695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BCB81EE6-CC57-37D0-3852-11C37ED4AE29}"/>
              </a:ext>
            </a:extLst>
          </p:cNvPr>
          <p:cNvSpPr txBox="1"/>
          <p:nvPr/>
        </p:nvSpPr>
        <p:spPr>
          <a:xfrm>
            <a:off x="1587500" y="109181"/>
            <a:ext cx="10045700" cy="6085640"/>
          </a:xfrm>
          <a:prstGeom prst="rect">
            <a:avLst/>
          </a:prstGeom>
          <a:noFill/>
        </p:spPr>
        <p:txBody>
          <a:bodyPr wrap="square">
            <a:spAutoFit/>
          </a:bodyPr>
          <a:lstStyle/>
          <a:p>
            <a:pPr algn="just">
              <a:lnSpc>
                <a:spcPct val="150000"/>
              </a:lnSpc>
              <a:spcAft>
                <a:spcPts val="800"/>
              </a:spcAft>
              <a:tabLst>
                <a:tab pos="903605" algn="l"/>
              </a:tabLst>
            </a:pPr>
            <a:r>
              <a:rPr lang="es-ES" sz="2400" dirty="0">
                <a:effectLst/>
                <a:latin typeface="Arial" panose="020B0604020202020204" pitchFamily="34" charset="0"/>
                <a:ea typeface="Calibri" panose="020F0502020204030204" pitchFamily="34" charset="0"/>
                <a:cs typeface="Times New Roman" panose="02020603050405020304" pitchFamily="18" charset="0"/>
              </a:rPr>
              <a:t>Del análisis de las distintas Dimensiones del Segundo Principio Cooperativo se ponderan como hechos positivos: </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2600"/>
              <a:buFont typeface="Wingdings" panose="05000000000000000000" pitchFamily="2" charset="2"/>
              <a:buChar char=""/>
              <a:tabLst>
                <a:tab pos="540385" algn="l"/>
              </a:tabLst>
            </a:pPr>
            <a:r>
              <a:rPr lang="es-ES" sz="2400" u="sng"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Estructura Institucional</a:t>
            </a:r>
            <a:r>
              <a:rPr lang="es-ES" sz="2400" dirty="0">
                <a:effectLst/>
                <a:latin typeface="Arial" panose="020B0604020202020204" pitchFamily="34" charset="0"/>
                <a:ea typeface="Calibri" panose="020F0502020204030204" pitchFamily="34" charset="0"/>
                <a:cs typeface="Times New Roman" panose="02020603050405020304" pitchFamily="18" charset="0"/>
              </a:rPr>
              <a:t>: </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p>
            <a:pPr marL="1260475" indent="-311785" algn="just">
              <a:lnSpc>
                <a:spcPct val="150000"/>
              </a:lnSpc>
              <a:spcAft>
                <a:spcPts val="800"/>
              </a:spcAft>
              <a:tabLst>
                <a:tab pos="1260475" algn="l"/>
              </a:tabLst>
            </a:pPr>
            <a:r>
              <a:rPr lang="es-ES" sz="2400" dirty="0">
                <a:effectLst/>
                <a:latin typeface="Arial" panose="020B0604020202020204" pitchFamily="34" charset="0"/>
                <a:ea typeface="Calibri" panose="020F0502020204030204" pitchFamily="34" charset="0"/>
                <a:cs typeface="Times New Roman" panose="02020603050405020304" pitchFamily="18" charset="0"/>
              </a:rPr>
              <a:t>• Observancia de lo establecido en la legislación vigente, Estatuto y Resoluciones Internas. </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p>
            <a:pPr marL="1260475" indent="-311785" algn="just">
              <a:lnSpc>
                <a:spcPct val="150000"/>
              </a:lnSpc>
              <a:spcAft>
                <a:spcPts val="800"/>
              </a:spcAft>
              <a:tabLst>
                <a:tab pos="1260475" algn="l"/>
              </a:tabLst>
            </a:pPr>
            <a:r>
              <a:rPr lang="es-ES" sz="2400" dirty="0">
                <a:effectLst/>
                <a:latin typeface="Arial" panose="020B0604020202020204" pitchFamily="34" charset="0"/>
                <a:ea typeface="Calibri" panose="020F0502020204030204" pitchFamily="34" charset="0"/>
                <a:cs typeface="Times New Roman" panose="02020603050405020304" pitchFamily="18" charset="0"/>
              </a:rPr>
              <a:t>•  Diversidad de profesiones y oficios en la dirigencia, lo que facilita una mejor lectura de las necesidades de la comunidad </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p>
            <a:pPr marL="1260475" indent="-311785" algn="just">
              <a:lnSpc>
                <a:spcPct val="150000"/>
              </a:lnSpc>
              <a:spcAft>
                <a:spcPts val="800"/>
              </a:spcAft>
              <a:tabLst>
                <a:tab pos="1260475" algn="l"/>
              </a:tabLst>
            </a:pPr>
            <a:r>
              <a:rPr lang="es-ES" sz="2400" dirty="0">
                <a:effectLst/>
                <a:latin typeface="Arial" panose="020B0604020202020204" pitchFamily="34" charset="0"/>
                <a:ea typeface="Calibri" panose="020F0502020204030204" pitchFamily="34" charset="0"/>
                <a:cs typeface="Times New Roman" panose="02020603050405020304" pitchFamily="18" charset="0"/>
              </a:rPr>
              <a:t>•   Presencia de mujeres en los órganos institucionales. </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p>
            <a:pPr marL="1260475" indent="-311785" algn="just">
              <a:lnSpc>
                <a:spcPct val="150000"/>
              </a:lnSpc>
              <a:spcAft>
                <a:spcPts val="800"/>
              </a:spcAft>
              <a:tabLst>
                <a:tab pos="1260475" algn="l"/>
              </a:tabLst>
            </a:pPr>
            <a:r>
              <a:rPr lang="es-ES" sz="2400" dirty="0">
                <a:effectLst/>
                <a:latin typeface="Arial" panose="020B0604020202020204" pitchFamily="34" charset="0"/>
                <a:ea typeface="Calibri" panose="020F0502020204030204" pitchFamily="34" charset="0"/>
                <a:cs typeface="Times New Roman" panose="02020603050405020304" pitchFamily="18" charset="0"/>
              </a:rPr>
              <a:t>• Compromiso político institucional de la dirigencia en coherencia con el encuadre de la Responsabilidad Social Cooperativa </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62104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BE5C54A5-8EDE-1822-E290-80EE4ACA280C}"/>
              </a:ext>
            </a:extLst>
          </p:cNvPr>
          <p:cNvSpPr txBox="1"/>
          <p:nvPr/>
        </p:nvSpPr>
        <p:spPr>
          <a:xfrm>
            <a:off x="1422400" y="358678"/>
            <a:ext cx="10414000" cy="3459280"/>
          </a:xfrm>
          <a:prstGeom prst="rect">
            <a:avLst/>
          </a:prstGeom>
          <a:noFill/>
        </p:spPr>
        <p:txBody>
          <a:bodyPr wrap="square">
            <a:spAutoFit/>
          </a:bodyPr>
          <a:lstStyle/>
          <a:p>
            <a:pPr algn="just">
              <a:lnSpc>
                <a:spcPct val="150000"/>
              </a:lnSpc>
              <a:spcAft>
                <a:spcPts val="800"/>
              </a:spcAft>
              <a:tabLst>
                <a:tab pos="1260475" algn="l"/>
              </a:tabLst>
            </a:pPr>
            <a:r>
              <a:rPr lang="es-ES" sz="2400" dirty="0">
                <a:effectLst/>
                <a:latin typeface="Arial" panose="020B0604020202020204" pitchFamily="34" charset="0"/>
                <a:ea typeface="Calibri" panose="020F0502020204030204" pitchFamily="34" charset="0"/>
                <a:cs typeface="Times New Roman" panose="02020603050405020304" pitchFamily="18" charset="0"/>
              </a:rPr>
              <a:t>La evaluación de las distintas Dimensiones del Segundo Principio Cooperativo de “Control Democrático de los Miembros”, permiten afirmar que en la Cooperativa Eléctrica de Tres Algarrobos Limitada – CETAL, existe cumplimiento del mismo.</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1260475" algn="l"/>
              </a:tabLst>
            </a:pPr>
            <a:r>
              <a:rPr lang="es-ES" sz="2400" dirty="0">
                <a:effectLst/>
                <a:latin typeface="Arial" panose="020B0604020202020204" pitchFamily="34" charset="0"/>
                <a:ea typeface="Calibri" panose="020F0502020204030204" pitchFamily="34" charset="0"/>
                <a:cs typeface="Times New Roman" panose="02020603050405020304" pitchFamily="18" charset="0"/>
              </a:rPr>
              <a:t>Se destaca como en avance el cumplimiento de los Objetivos de Desarrollo Sostenible:</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n 4" descr="Imagen que contiene Diagrama&#10;&#10;El contenido generado por IA puede ser incorrecto.">
            <a:extLst>
              <a:ext uri="{FF2B5EF4-FFF2-40B4-BE49-F238E27FC236}">
                <a16:creationId xmlns:a16="http://schemas.microsoft.com/office/drawing/2014/main" xmlns="" id="{B7E7F21D-F806-3A97-C2F7-156FAECF3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4402" y="4282718"/>
            <a:ext cx="794759" cy="794759"/>
          </a:xfrm>
          <a:prstGeom prst="rect">
            <a:avLst/>
          </a:prstGeom>
        </p:spPr>
      </p:pic>
      <p:sp>
        <p:nvSpPr>
          <p:cNvPr id="6" name="Rectangle 2">
            <a:extLst>
              <a:ext uri="{FF2B5EF4-FFF2-40B4-BE49-F238E27FC236}">
                <a16:creationId xmlns:a16="http://schemas.microsoft.com/office/drawing/2014/main" xmlns="" id="{DA146DAD-D8EE-B994-8A14-1858782628AF}"/>
              </a:ext>
            </a:extLst>
          </p:cNvPr>
          <p:cNvSpPr>
            <a:spLocks noChangeArrowheads="1"/>
          </p:cNvSpPr>
          <p:nvPr/>
        </p:nvSpPr>
        <p:spPr bwMode="auto">
          <a:xfrm>
            <a:off x="1879600" y="46863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AR" altLang="es-AR" sz="2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Nº5 – Igualdad de Género </a:t>
            </a:r>
            <a:endParaRPr kumimoji="0" lang="es-AR" altLang="es-AR" sz="1800" b="0" i="0" u="none" strike="noStrike" cap="none" normalizeH="0" baseline="0" dirty="0">
              <a:ln>
                <a:noFill/>
              </a:ln>
              <a:solidFill>
                <a:schemeClr val="tx1"/>
              </a:solidFill>
              <a:effectLst/>
              <a:latin typeface="Arial" panose="020B0604020202020204" pitchFamily="34" charset="0"/>
            </a:endParaRPr>
          </a:p>
        </p:txBody>
      </p:sp>
      <p:pic>
        <p:nvPicPr>
          <p:cNvPr id="24577" name="Imagen 10" descr="Materiales de comunicación - Desarrollo Sostenible">
            <a:extLst>
              <a:ext uri="{FF2B5EF4-FFF2-40B4-BE49-F238E27FC236}">
                <a16:creationId xmlns:a16="http://schemas.microsoft.com/office/drawing/2014/main" xmlns="" id="{E60BFE36-6DC5-18B8-5F76-27C26B5400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5500" y="4296791"/>
            <a:ext cx="780686" cy="78068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xmlns="" id="{964321CD-8F80-2E11-024E-C3C9F6D92FA1}"/>
              </a:ext>
            </a:extLst>
          </p:cNvPr>
          <p:cNvSpPr>
            <a:spLocks noChangeArrowheads="1"/>
          </p:cNvSpPr>
          <p:nvPr/>
        </p:nvSpPr>
        <p:spPr bwMode="auto">
          <a:xfrm>
            <a:off x="6096000" y="4914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260475" algn="l"/>
              </a:tabLst>
              <a:defRPr>
                <a:solidFill>
                  <a:schemeClr val="tx1"/>
                </a:solidFill>
                <a:latin typeface="Arial" panose="020B0604020202020204" pitchFamily="34" charset="0"/>
              </a:defRPr>
            </a:lvl1pPr>
            <a:lvl2pPr eaLnBrk="0" fontAlgn="base" hangingPunct="0">
              <a:spcBef>
                <a:spcPct val="0"/>
              </a:spcBef>
              <a:spcAft>
                <a:spcPct val="0"/>
              </a:spcAft>
              <a:tabLst>
                <a:tab pos="1260475" algn="l"/>
              </a:tabLst>
              <a:defRPr>
                <a:solidFill>
                  <a:schemeClr val="tx1"/>
                </a:solidFill>
                <a:latin typeface="Arial" panose="020B0604020202020204" pitchFamily="34" charset="0"/>
              </a:defRPr>
            </a:lvl2pPr>
            <a:lvl3pPr eaLnBrk="0" fontAlgn="base" hangingPunct="0">
              <a:spcBef>
                <a:spcPct val="0"/>
              </a:spcBef>
              <a:spcAft>
                <a:spcPct val="0"/>
              </a:spcAft>
              <a:tabLst>
                <a:tab pos="1260475" algn="l"/>
              </a:tabLst>
              <a:defRPr>
                <a:solidFill>
                  <a:schemeClr val="tx1"/>
                </a:solidFill>
                <a:latin typeface="Arial" panose="020B0604020202020204" pitchFamily="34" charset="0"/>
              </a:defRPr>
            </a:lvl3pPr>
            <a:lvl4pPr eaLnBrk="0" fontAlgn="base" hangingPunct="0">
              <a:spcBef>
                <a:spcPct val="0"/>
              </a:spcBef>
              <a:spcAft>
                <a:spcPct val="0"/>
              </a:spcAft>
              <a:tabLst>
                <a:tab pos="1260475" algn="l"/>
              </a:tabLst>
              <a:defRPr>
                <a:solidFill>
                  <a:schemeClr val="tx1"/>
                </a:solidFill>
                <a:latin typeface="Arial" panose="020B0604020202020204" pitchFamily="34" charset="0"/>
              </a:defRPr>
            </a:lvl4pPr>
            <a:lvl5pPr eaLnBrk="0" fontAlgn="base" hangingPunct="0">
              <a:spcBef>
                <a:spcPct val="0"/>
              </a:spcBef>
              <a:spcAft>
                <a:spcPct val="0"/>
              </a:spcAft>
              <a:tabLst>
                <a:tab pos="1260475" algn="l"/>
              </a:tabLst>
              <a:defRPr>
                <a:solidFill>
                  <a:schemeClr val="tx1"/>
                </a:solidFill>
                <a:latin typeface="Arial" panose="020B0604020202020204" pitchFamily="34" charset="0"/>
              </a:defRPr>
            </a:lvl5pPr>
            <a:lvl6pPr eaLnBrk="0" fontAlgn="base" hangingPunct="0">
              <a:spcBef>
                <a:spcPct val="0"/>
              </a:spcBef>
              <a:spcAft>
                <a:spcPct val="0"/>
              </a:spcAft>
              <a:tabLst>
                <a:tab pos="1260475" algn="l"/>
              </a:tabLst>
              <a:defRPr>
                <a:solidFill>
                  <a:schemeClr val="tx1"/>
                </a:solidFill>
                <a:latin typeface="Arial" panose="020B0604020202020204" pitchFamily="34" charset="0"/>
              </a:defRPr>
            </a:lvl6pPr>
            <a:lvl7pPr eaLnBrk="0" fontAlgn="base" hangingPunct="0">
              <a:spcBef>
                <a:spcPct val="0"/>
              </a:spcBef>
              <a:spcAft>
                <a:spcPct val="0"/>
              </a:spcAft>
              <a:tabLst>
                <a:tab pos="1260475" algn="l"/>
              </a:tabLst>
              <a:defRPr>
                <a:solidFill>
                  <a:schemeClr val="tx1"/>
                </a:solidFill>
                <a:latin typeface="Arial" panose="020B0604020202020204" pitchFamily="34" charset="0"/>
              </a:defRPr>
            </a:lvl7pPr>
            <a:lvl8pPr eaLnBrk="0" fontAlgn="base" hangingPunct="0">
              <a:spcBef>
                <a:spcPct val="0"/>
              </a:spcBef>
              <a:spcAft>
                <a:spcPct val="0"/>
              </a:spcAft>
              <a:tabLst>
                <a:tab pos="1260475" algn="l"/>
              </a:tabLst>
              <a:defRPr>
                <a:solidFill>
                  <a:schemeClr val="tx1"/>
                </a:solidFill>
                <a:latin typeface="Arial" panose="020B0604020202020204" pitchFamily="34" charset="0"/>
              </a:defRPr>
            </a:lvl8pPr>
            <a:lvl9pPr eaLnBrk="0" fontAlgn="base" hangingPunct="0">
              <a:spcBef>
                <a:spcPct val="0"/>
              </a:spcBef>
              <a:spcAft>
                <a:spcPct val="0"/>
              </a:spcAft>
              <a:tabLst>
                <a:tab pos="126047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260475" algn="l"/>
              </a:tabLst>
            </a:pPr>
            <a:r>
              <a:rPr kumimoji="0" lang="es-AR" altLang="es-AR" sz="11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s-AR" altLang="es-AR"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Nº8 – Trabajo Decente y Crecimiento Económico</a:t>
            </a:r>
            <a:endParaRPr kumimoji="0" lang="es-AR" altLang="es-AR" sz="1800" b="0" i="0" u="none" strike="noStrike" cap="none" normalizeH="0" baseline="0" dirty="0">
              <a:ln>
                <a:noFill/>
              </a:ln>
              <a:solidFill>
                <a:schemeClr val="tx1"/>
              </a:solidFill>
              <a:effectLst/>
              <a:latin typeface="Arial" panose="020B0604020202020204" pitchFamily="34" charset="0"/>
            </a:endParaRPr>
          </a:p>
        </p:txBody>
      </p:sp>
      <p:pic>
        <p:nvPicPr>
          <p:cNvPr id="9" name="Imagen 8" descr="Imagen que contiene dibujo, señal&#10;&#10;El contenido generado por IA puede ser incorrecto.">
            <a:extLst>
              <a:ext uri="{FF2B5EF4-FFF2-40B4-BE49-F238E27FC236}">
                <a16:creationId xmlns:a16="http://schemas.microsoft.com/office/drawing/2014/main" xmlns="" id="{93E29215-4941-5C79-8DB7-6C9F1C277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00" y="5717715"/>
            <a:ext cx="781358" cy="781358"/>
          </a:xfrm>
          <a:prstGeom prst="rect">
            <a:avLst/>
          </a:prstGeom>
        </p:spPr>
      </p:pic>
      <p:sp>
        <p:nvSpPr>
          <p:cNvPr id="10" name="Rectangle 5">
            <a:extLst>
              <a:ext uri="{FF2B5EF4-FFF2-40B4-BE49-F238E27FC236}">
                <a16:creationId xmlns:a16="http://schemas.microsoft.com/office/drawing/2014/main" xmlns="" id="{A96B3B3F-6ED6-9CB5-DE01-CC085611ABD3}"/>
              </a:ext>
            </a:extLst>
          </p:cNvPr>
          <p:cNvSpPr>
            <a:spLocks noChangeArrowheads="1"/>
          </p:cNvSpPr>
          <p:nvPr/>
        </p:nvSpPr>
        <p:spPr bwMode="auto">
          <a:xfrm>
            <a:off x="1760538" y="64070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AR" altLang="es-AR"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Nº10 – Reducción de las Desigualdades </a:t>
            </a:r>
            <a:endParaRPr kumimoji="0" lang="es-AR" altLang="es-AR" sz="1800" b="0" i="0" u="none" strike="noStrike" cap="none" normalizeH="0" baseline="0" dirty="0">
              <a:ln>
                <a:noFill/>
              </a:ln>
              <a:solidFill>
                <a:schemeClr val="tx1"/>
              </a:solidFill>
              <a:effectLst/>
              <a:latin typeface="Arial" panose="020B0604020202020204" pitchFamily="34" charset="0"/>
            </a:endParaRPr>
          </a:p>
        </p:txBody>
      </p:sp>
      <p:pic>
        <p:nvPicPr>
          <p:cNvPr id="24580" name="Imagen 11" descr="Materiales de comunicación - Desarrollo Sostenible">
            <a:extLst>
              <a:ext uri="{FF2B5EF4-FFF2-40B4-BE49-F238E27FC236}">
                <a16:creationId xmlns:a16="http://schemas.microsoft.com/office/drawing/2014/main" xmlns="" id="{3347E729-3861-816D-BAD7-CDDE430EEE4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0720" y="5717715"/>
            <a:ext cx="896637" cy="89663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a:extLst>
              <a:ext uri="{FF2B5EF4-FFF2-40B4-BE49-F238E27FC236}">
                <a16:creationId xmlns:a16="http://schemas.microsoft.com/office/drawing/2014/main" xmlns="" id="{8C63D12C-7968-3A00-50CE-CFBBDAC0E8E5}"/>
              </a:ext>
            </a:extLst>
          </p:cNvPr>
          <p:cNvSpPr>
            <a:spLocks noChangeArrowheads="1"/>
          </p:cNvSpPr>
          <p:nvPr/>
        </p:nvSpPr>
        <p:spPr bwMode="auto">
          <a:xfrm>
            <a:off x="7110122" y="640705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AR" altLang="es-AR" sz="11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s-AR" altLang="es-AR"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Nº16 – Paz, Justicia e Instituciones Sólidas</a:t>
            </a:r>
            <a:r>
              <a:rPr kumimoji="0" lang="es-AR" altLang="es-AR" sz="800" b="0" i="0" u="none" strike="noStrike" cap="none" normalizeH="0" baseline="0" dirty="0">
                <a:ln>
                  <a:noFill/>
                </a:ln>
                <a:solidFill>
                  <a:schemeClr val="tx1"/>
                </a:solidFill>
                <a:effectLst/>
              </a:rPr>
              <a:t> </a:t>
            </a:r>
            <a:endParaRPr kumimoji="0" lang="es-AR" altLang="es-A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392262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98C53A4B-2119-F861-E1DF-CE0AE7594CBC}"/>
              </a:ext>
            </a:extLst>
          </p:cNvPr>
          <p:cNvSpPr txBox="1"/>
          <p:nvPr/>
        </p:nvSpPr>
        <p:spPr>
          <a:xfrm>
            <a:off x="1028700" y="222994"/>
            <a:ext cx="10934700" cy="6412012"/>
          </a:xfrm>
          <a:prstGeom prst="rect">
            <a:avLst/>
          </a:prstGeom>
          <a:noFill/>
        </p:spPr>
        <p:txBody>
          <a:bodyPr wrap="square">
            <a:spAutoFit/>
          </a:bodyPr>
          <a:lstStyle/>
          <a:p>
            <a:pPr marL="342900" lvl="0" indent="-342900" algn="just">
              <a:spcAft>
                <a:spcPts val="800"/>
              </a:spcAft>
              <a:buFont typeface="Wingdings" panose="05000000000000000000" pitchFamily="2" charset="2"/>
              <a:buChar char=""/>
              <a:tabLst>
                <a:tab pos="540385" algn="l"/>
              </a:tabLst>
            </a:pPr>
            <a:r>
              <a:rPr lang="es-ES" sz="1800" b="1" u="sng"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Estructura Funcional: </a:t>
            </a:r>
            <a:endParaRPr lang="es-AR" sz="110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1260475" algn="just">
              <a:spcAft>
                <a:spcPts val="800"/>
              </a:spcAft>
              <a:tabLst>
                <a:tab pos="1260475" algn="l"/>
              </a:tabLst>
            </a:pPr>
            <a:r>
              <a:rPr lang="es-ES" sz="1800" dirty="0">
                <a:effectLst/>
                <a:latin typeface="Arial" panose="020B0604020202020204" pitchFamily="34" charset="0"/>
                <a:ea typeface="Calibri" panose="020F0502020204030204" pitchFamily="34" charset="0"/>
                <a:cs typeface="Times New Roman" panose="02020603050405020304" pitchFamily="18" charset="0"/>
              </a:rPr>
              <a:t>▪   Sostenimiento de una política de no discriminación por sexo, etnia, edades y cualquier otro tipo que atente contra los derechos humanos, tal lo solicitado por la Alianza Cooperativa Internacional, los ODS y el Pacto Global.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p>
            <a:pPr marL="1260475" algn="just">
              <a:spcAft>
                <a:spcPts val="800"/>
              </a:spcAft>
              <a:tabLst>
                <a:tab pos="1260475" algn="l"/>
              </a:tabLst>
            </a:pPr>
            <a:r>
              <a:rPr lang="es-ES" sz="1800" dirty="0">
                <a:effectLst/>
                <a:latin typeface="Arial" panose="020B0604020202020204" pitchFamily="34" charset="0"/>
                <a:ea typeface="Calibri" panose="020F0502020204030204" pitchFamily="34" charset="0"/>
                <a:cs typeface="Times New Roman" panose="02020603050405020304" pitchFamily="18" charset="0"/>
              </a:rPr>
              <a:t>▪   Desde la propuesta de los Principios del Pacto Global, se puntualiza que: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   Existe un cumplimiento de las normas laborales.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   No existe ninguna forma de trabajo forzoso.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   No existe trabajo infantil.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   No existen denuncias por acoso laboral.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   Libertad de agremiación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   No se observa discriminación en relación con el empleo y la ocupación.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p>
            <a:pPr marL="1260475" algn="just">
              <a:spcAft>
                <a:spcPts val="800"/>
              </a:spcAft>
              <a:tabLst>
                <a:tab pos="1260475" algn="l"/>
              </a:tabLst>
            </a:pPr>
            <a:r>
              <a:rPr lang="es-ES" sz="1800" dirty="0">
                <a:effectLst/>
                <a:latin typeface="Arial" panose="020B0604020202020204" pitchFamily="34" charset="0"/>
                <a:ea typeface="Calibri" panose="020F0502020204030204" pitchFamily="34" charset="0"/>
                <a:cs typeface="Times New Roman" panose="02020603050405020304" pitchFamily="18" charset="0"/>
              </a:rPr>
              <a:t>•  En lo que respecta a horas trabajadas, la duración de la jornada laboral regular relativa por género es equitativa.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p>
            <a:pPr marL="1260475" algn="just">
              <a:spcAft>
                <a:spcPts val="800"/>
              </a:spcAft>
              <a:tabLst>
                <a:tab pos="1260475" algn="l"/>
              </a:tabLst>
            </a:pPr>
            <a:r>
              <a:rPr lang="es-ES" sz="1800" dirty="0">
                <a:effectLst/>
                <a:latin typeface="Arial" panose="020B0604020202020204" pitchFamily="34" charset="0"/>
                <a:ea typeface="Calibri" panose="020F0502020204030204" pitchFamily="34" charset="0"/>
                <a:cs typeface="Times New Roman" panose="02020603050405020304" pitchFamily="18" charset="0"/>
              </a:rPr>
              <a:t>•  Empresa generadora de fuentes de trabajo, cumpliendo con los derechos humanos y las normas laborales del Pacto Global.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   28 personas relacionadas en forma permanente.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   Un sin número de personas por servicios contratados.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p>
            <a:pPr marL="1260475" algn="just">
              <a:spcAft>
                <a:spcPts val="800"/>
              </a:spcAft>
              <a:tabLst>
                <a:tab pos="1260475" algn="l"/>
              </a:tabLst>
            </a:pPr>
            <a:r>
              <a:rPr lang="es-ES" sz="1800" dirty="0">
                <a:effectLst/>
                <a:latin typeface="Arial" panose="020B0604020202020204" pitchFamily="34" charset="0"/>
                <a:ea typeface="Calibri" panose="020F0502020204030204" pitchFamily="34" charset="0"/>
                <a:cs typeface="Times New Roman" panose="02020603050405020304" pitchFamily="18" charset="0"/>
              </a:rPr>
              <a:t>•  Igualdad y equidad de género en cuanto a las remuneraciones y cargas laborales. </a:t>
            </a: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54363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F3AEB29B-0DB0-F82B-9324-F79FF6576E88}"/>
              </a:ext>
            </a:extLst>
          </p:cNvPr>
          <p:cNvSpPr txBox="1"/>
          <p:nvPr/>
        </p:nvSpPr>
        <p:spPr>
          <a:xfrm>
            <a:off x="1739900" y="295439"/>
            <a:ext cx="12776200" cy="1277273"/>
          </a:xfrm>
          <a:prstGeom prst="rect">
            <a:avLst/>
          </a:prstGeom>
          <a:noFill/>
        </p:spPr>
        <p:txBody>
          <a:bodyPr wrap="square">
            <a:spAutoFit/>
          </a:bodyPr>
          <a:lstStyle/>
          <a:p>
            <a:pPr marR="4140835" algn="ctr">
              <a:lnSpc>
                <a:spcPct val="107000"/>
              </a:lnSpc>
              <a:spcAft>
                <a:spcPts val="800"/>
              </a:spcAft>
            </a:pPr>
            <a:r>
              <a:rPr kumimoji="1" lang="es-AR" sz="28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kumimoji="1" lang="es-AR"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Tercer</a:t>
            </a:r>
            <a:r>
              <a:rPr kumimoji="1" lang="es-AR" sz="28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Principio:</a:t>
            </a:r>
            <a:r>
              <a:rPr kumimoji="1" lang="es-AR"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kumimoji="1" lang="es-AR"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kumimoji="1" lang="es-AR"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“Participación económica de los miembros”</a:t>
            </a:r>
          </a:p>
          <a:p>
            <a:pPr marR="4140835" algn="ctr">
              <a:lnSpc>
                <a:spcPct val="107000"/>
              </a:lnSpc>
              <a:spcAft>
                <a:spcPts val="800"/>
              </a:spcAft>
            </a:pPr>
            <a:endParaRPr lang="es-AR" sz="105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xmlns="" id="{86897835-169C-6A39-0EC9-E25C03243255}"/>
              </a:ext>
            </a:extLst>
          </p:cNvPr>
          <p:cNvSpPr txBox="1"/>
          <p:nvPr/>
        </p:nvSpPr>
        <p:spPr>
          <a:xfrm>
            <a:off x="-107950" y="1287907"/>
            <a:ext cx="12407900" cy="2800767"/>
          </a:xfrm>
          <a:prstGeom prst="rect">
            <a:avLst/>
          </a:prstGeom>
          <a:noFill/>
        </p:spPr>
        <p:txBody>
          <a:bodyPr wrap="square">
            <a:spAutoFit/>
          </a:bodyPr>
          <a:lstStyle/>
          <a:p>
            <a:pPr indent="228600" algn="ctr"/>
            <a:r>
              <a:rPr lang="es-AR" sz="2200" b="1" i="1" dirty="0">
                <a:solidFill>
                  <a:srgbClr val="004064"/>
                </a:solidFill>
                <a:latin typeface="Segoe UI" panose="020B0502040204020203" pitchFamily="34" charset="0"/>
                <a:ea typeface="Calibri" panose="020F0502020204030204" pitchFamily="34" charset="0"/>
              </a:rPr>
              <a:t>“Los miembros contribuyen de manera equitativa y controlan de manera democrática el capital de la cooperativa. Por lo menos una parte de ese capital es propiedad común de la cooperativa. Usualmente reciben una compensación limitada si es que la hay sobre el capital suscripto como condición de membresía. Los miembros asignan excedentes para cualquiera de los siguientes propósitos: el desarrollo de la cooperativa mediante la posible creación de reservas de la cual al menos una parte debe ser indivisible; los beneficios para los miembros en proporción con sus transacciones con la cooperativa; y el apoyo a otras actividades según lo apruebe la membresía”.</a:t>
            </a:r>
          </a:p>
        </p:txBody>
      </p:sp>
      <p:pic>
        <p:nvPicPr>
          <p:cNvPr id="9" name="Imagen 8" descr="Texto&#10;&#10;El contenido generado por IA puede ser incorrecto.">
            <a:extLst>
              <a:ext uri="{FF2B5EF4-FFF2-40B4-BE49-F238E27FC236}">
                <a16:creationId xmlns:a16="http://schemas.microsoft.com/office/drawing/2014/main" xmlns="" id="{434E6F5A-D72F-EA0B-6EF2-A2F1D9901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405" y="4846705"/>
            <a:ext cx="1076190" cy="1076190"/>
          </a:xfrm>
          <a:prstGeom prst="rect">
            <a:avLst/>
          </a:prstGeom>
        </p:spPr>
      </p:pic>
      <p:pic>
        <p:nvPicPr>
          <p:cNvPr id="12" name="Imagen 11" descr="Imagen que contiene pelota, medidor, firmar, reloj&#10;&#10;El contenido generado por IA puede ser incorrecto.">
            <a:extLst>
              <a:ext uri="{FF2B5EF4-FFF2-40B4-BE49-F238E27FC236}">
                <a16:creationId xmlns:a16="http://schemas.microsoft.com/office/drawing/2014/main" xmlns="" id="{A981B410-F8E9-566C-F3ED-528DECD52D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595" y="4865752"/>
            <a:ext cx="1057143" cy="1057143"/>
          </a:xfrm>
          <a:prstGeom prst="rect">
            <a:avLst/>
          </a:prstGeom>
        </p:spPr>
      </p:pic>
      <p:pic>
        <p:nvPicPr>
          <p:cNvPr id="15" name="Imagen 14" descr="Imagen que contiene Icono&#10;&#10;El contenido generado por IA puede ser incorrecto.">
            <a:extLst>
              <a:ext uri="{FF2B5EF4-FFF2-40B4-BE49-F238E27FC236}">
                <a16:creationId xmlns:a16="http://schemas.microsoft.com/office/drawing/2014/main" xmlns="" id="{EA12A967-D851-EA50-BE29-5B71200588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8214" y="4837181"/>
            <a:ext cx="1085714" cy="1085714"/>
          </a:xfrm>
          <a:prstGeom prst="rect">
            <a:avLst/>
          </a:prstGeom>
        </p:spPr>
      </p:pic>
      <p:pic>
        <p:nvPicPr>
          <p:cNvPr id="17" name="Imagen 16" descr="Imagen que contiene Texto&#10;&#10;El contenido generado por IA puede ser incorrecto.">
            <a:extLst>
              <a:ext uri="{FF2B5EF4-FFF2-40B4-BE49-F238E27FC236}">
                <a16:creationId xmlns:a16="http://schemas.microsoft.com/office/drawing/2014/main" xmlns="" id="{10CB8583-0BF6-CAC2-DCAE-81DE5C7F46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5357" y="4865752"/>
            <a:ext cx="1066667" cy="1066667"/>
          </a:xfrm>
          <a:prstGeom prst="rect">
            <a:avLst/>
          </a:prstGeom>
        </p:spPr>
      </p:pic>
      <p:pic>
        <p:nvPicPr>
          <p:cNvPr id="19" name="Imagen 18" descr="Imagen que contiene Icono&#10;&#10;El contenido generado por IA puede ser incorrecto.">
            <a:extLst>
              <a:ext uri="{FF2B5EF4-FFF2-40B4-BE49-F238E27FC236}">
                <a16:creationId xmlns:a16="http://schemas.microsoft.com/office/drawing/2014/main" xmlns="" id="{802FEFEA-E36F-E670-1CFB-3589475E79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0028" y="4900676"/>
            <a:ext cx="1057143" cy="1057143"/>
          </a:xfrm>
          <a:prstGeom prst="rect">
            <a:avLst/>
          </a:prstGeom>
        </p:spPr>
      </p:pic>
      <p:pic>
        <p:nvPicPr>
          <p:cNvPr id="21" name="Imagen 20" descr="Diagrama&#10;&#10;El contenido generado por IA puede ser incorrecto.">
            <a:extLst>
              <a:ext uri="{FF2B5EF4-FFF2-40B4-BE49-F238E27FC236}">
                <a16:creationId xmlns:a16="http://schemas.microsoft.com/office/drawing/2014/main" xmlns="" id="{4534CAC8-83D3-6895-6F86-00D3904768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78975" y="4881689"/>
            <a:ext cx="1076190" cy="1076190"/>
          </a:xfrm>
          <a:prstGeom prst="rect">
            <a:avLst/>
          </a:prstGeom>
        </p:spPr>
      </p:pic>
      <p:pic>
        <p:nvPicPr>
          <p:cNvPr id="23" name="Imagen 22" descr="Icono&#10;&#10;El contenido generado por IA puede ser incorrecto.">
            <a:extLst>
              <a:ext uri="{FF2B5EF4-FFF2-40B4-BE49-F238E27FC236}">
                <a16:creationId xmlns:a16="http://schemas.microsoft.com/office/drawing/2014/main" xmlns="" id="{8F2DD510-B995-3411-EE4C-F90EB0073D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5165" y="4862581"/>
            <a:ext cx="1095238" cy="1095238"/>
          </a:xfrm>
          <a:prstGeom prst="rect">
            <a:avLst/>
          </a:prstGeom>
        </p:spPr>
      </p:pic>
      <p:pic>
        <p:nvPicPr>
          <p:cNvPr id="25" name="Imagen 24" descr="Tabla&#10;&#10;El contenido generado por IA puede ser incorrecto.">
            <a:extLst>
              <a:ext uri="{FF2B5EF4-FFF2-40B4-BE49-F238E27FC236}">
                <a16:creationId xmlns:a16="http://schemas.microsoft.com/office/drawing/2014/main" xmlns="" id="{EFB600C4-15D9-05C0-FCBE-B043606839D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28000" y="4841942"/>
            <a:ext cx="1104762" cy="1104762"/>
          </a:xfrm>
          <a:prstGeom prst="rect">
            <a:avLst/>
          </a:prstGeom>
        </p:spPr>
      </p:pic>
      <p:pic>
        <p:nvPicPr>
          <p:cNvPr id="27" name="Imagen 26" descr="Imagen que contiene Interfaz de usuario gráfica&#10;&#10;El contenido generado por IA puede ser incorrecto.">
            <a:extLst>
              <a:ext uri="{FF2B5EF4-FFF2-40B4-BE49-F238E27FC236}">
                <a16:creationId xmlns:a16="http://schemas.microsoft.com/office/drawing/2014/main" xmlns="" id="{8EAF1B51-119E-DD85-AD6D-0F289990D49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73522" y="5046283"/>
            <a:ext cx="1047619" cy="1047619"/>
          </a:xfrm>
          <a:prstGeom prst="rect">
            <a:avLst/>
          </a:prstGeom>
        </p:spPr>
      </p:pic>
      <p:pic>
        <p:nvPicPr>
          <p:cNvPr id="29" name="Imagen 28" descr="Imagen que contiene Interfaz de usuario gráfica&#10;&#10;El contenido generado por IA puede ser incorrecto.">
            <a:extLst>
              <a:ext uri="{FF2B5EF4-FFF2-40B4-BE49-F238E27FC236}">
                <a16:creationId xmlns:a16="http://schemas.microsoft.com/office/drawing/2014/main" xmlns="" id="{8B507237-EB66-21E3-3A30-B6DF5F955D0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468760" y="4891152"/>
            <a:ext cx="1038095" cy="1038095"/>
          </a:xfrm>
          <a:prstGeom prst="rect">
            <a:avLst/>
          </a:prstGeom>
        </p:spPr>
      </p:pic>
      <p:pic>
        <p:nvPicPr>
          <p:cNvPr id="31" name="Imagen 30" descr="Interfaz de usuario gráfica, Aplicación&#10;&#10;El contenido generado por IA puede ser incorrecto.">
            <a:extLst>
              <a:ext uri="{FF2B5EF4-FFF2-40B4-BE49-F238E27FC236}">
                <a16:creationId xmlns:a16="http://schemas.microsoft.com/office/drawing/2014/main" xmlns="" id="{A1A49EBD-602C-AD8D-7F63-3EF527F4F45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49190" y="5926730"/>
            <a:ext cx="982929" cy="982929"/>
          </a:xfrm>
          <a:prstGeom prst="rect">
            <a:avLst/>
          </a:prstGeom>
        </p:spPr>
      </p:pic>
      <p:pic>
        <p:nvPicPr>
          <p:cNvPr id="33" name="Imagen 32" descr="Interfaz de usuario gráfica, Aplicación&#10;&#10;El contenido generado por IA puede ser incorrecto.">
            <a:extLst>
              <a:ext uri="{FF2B5EF4-FFF2-40B4-BE49-F238E27FC236}">
                <a16:creationId xmlns:a16="http://schemas.microsoft.com/office/drawing/2014/main" xmlns="" id="{52F55FEA-0544-38E1-8F4E-6165A842933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68360" y="5922895"/>
            <a:ext cx="982929" cy="982929"/>
          </a:xfrm>
          <a:prstGeom prst="rect">
            <a:avLst/>
          </a:prstGeom>
        </p:spPr>
      </p:pic>
    </p:spTree>
    <p:extLst>
      <p:ext uri="{BB962C8B-B14F-4D97-AF65-F5344CB8AC3E}">
        <p14:creationId xmlns:p14="http://schemas.microsoft.com/office/powerpoint/2010/main" val="5429752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34EDF6F0-822D-7EB4-98DE-6716AA27084C}"/>
              </a:ext>
            </a:extLst>
          </p:cNvPr>
          <p:cNvSpPr txBox="1"/>
          <p:nvPr/>
        </p:nvSpPr>
        <p:spPr>
          <a:xfrm>
            <a:off x="1562100" y="479733"/>
            <a:ext cx="10274300" cy="5720733"/>
          </a:xfrm>
          <a:prstGeom prst="rect">
            <a:avLst/>
          </a:prstGeom>
          <a:noFill/>
          <a:ln w="76200">
            <a:solidFill>
              <a:srgbClr val="CC6600"/>
            </a:solidFill>
          </a:ln>
        </p:spPr>
        <p:txBody>
          <a:bodyPr wrap="square">
            <a:spAutoFit/>
          </a:bodyPr>
          <a:lstStyle/>
          <a:p>
            <a:pPr algn="just">
              <a:lnSpc>
                <a:spcPct val="150000"/>
              </a:lnSpc>
            </a:pPr>
            <a:r>
              <a:rPr lang="es-ES" sz="1800" b="1" dirty="0">
                <a:effectLst/>
                <a:latin typeface="Arial" panose="020B0604020202020204" pitchFamily="34" charset="0"/>
                <a:ea typeface="Times New Roman" panose="02020603050405020304" pitchFamily="18" charset="0"/>
              </a:rPr>
              <a:t>El Principio de Participación Económica de los Asociados se pondera teniendo en cuenta las siguientes Dimensiones:</a:t>
            </a:r>
            <a:endParaRPr lang="es-AR" sz="1100" dirty="0">
              <a:effectLst/>
              <a:latin typeface="Times New Roman" panose="02020603050405020304" pitchFamily="18" charset="0"/>
              <a:ea typeface="Times New Roman" panose="02020603050405020304" pitchFamily="18" charset="0"/>
            </a:endParaRPr>
          </a:p>
          <a:p>
            <a:pPr marL="342900" lvl="0" indent="-342900" algn="just">
              <a:buSzPts val="2800"/>
              <a:buFont typeface="Symbol" panose="05050102010706020507" pitchFamily="18" charset="2"/>
              <a:buChar char=""/>
            </a:pPr>
            <a:r>
              <a:rPr lang="es-ES" sz="1800" b="1" dirty="0">
                <a:effectLst/>
                <a:latin typeface="Arial" panose="020B0604020202020204" pitchFamily="34" charset="0"/>
                <a:ea typeface="+mn-ea"/>
                <a:cs typeface="+mn-cs"/>
              </a:rPr>
              <a:t>Capital como propiedad común</a:t>
            </a:r>
            <a:endParaRPr lang="es-AR" sz="1100" dirty="0">
              <a:effectLst/>
              <a:latin typeface="Times New Roman" panose="02020603050405020304" pitchFamily="18" charset="0"/>
              <a:ea typeface="+mn-ea"/>
              <a:cs typeface="+mn-cs"/>
            </a:endParaRPr>
          </a:p>
          <a:p>
            <a:pPr marL="342900" lvl="0" indent="-342900" algn="just">
              <a:buSzPts val="2800"/>
              <a:buFont typeface="Symbol" panose="05050102010706020507" pitchFamily="18" charset="2"/>
              <a:buChar char=""/>
            </a:pPr>
            <a:r>
              <a:rPr lang="es-ES" sz="1800" b="1" dirty="0">
                <a:effectLst/>
                <a:latin typeface="Arial" panose="020B0604020202020204" pitchFamily="34" charset="0"/>
                <a:ea typeface="+mn-ea"/>
                <a:cs typeface="+mn-cs"/>
              </a:rPr>
              <a:t>Asignación de excedentes</a:t>
            </a:r>
            <a:endParaRPr lang="es-AR" sz="1100" dirty="0">
              <a:effectLst/>
              <a:latin typeface="Times New Roman" panose="02020603050405020304" pitchFamily="18" charset="0"/>
              <a:ea typeface="+mn-ea"/>
              <a:cs typeface="+mn-cs"/>
            </a:endParaRPr>
          </a:p>
          <a:p>
            <a:pPr marL="342900" lvl="0" indent="-342900" algn="just">
              <a:buSzPts val="2800"/>
              <a:buFont typeface="Symbol" panose="05050102010706020507" pitchFamily="18" charset="2"/>
              <a:buChar char=""/>
            </a:pPr>
            <a:r>
              <a:rPr lang="es-ES" sz="1800" b="1" dirty="0">
                <a:effectLst/>
                <a:latin typeface="Arial" panose="020B0604020202020204" pitchFamily="34" charset="0"/>
                <a:ea typeface="+mn-ea"/>
                <a:cs typeface="+mn-cs"/>
              </a:rPr>
              <a:t>Valor agregado cooperativo</a:t>
            </a:r>
            <a:endParaRPr lang="es-AR" sz="1100" dirty="0">
              <a:effectLst/>
              <a:latin typeface="Times New Roman" panose="02020603050405020304" pitchFamily="18" charset="0"/>
              <a:ea typeface="+mn-ea"/>
              <a:cs typeface="+mn-cs"/>
            </a:endParaRPr>
          </a:p>
          <a:p>
            <a:pPr marL="342900" lvl="0" indent="-342900" algn="just">
              <a:buSzPts val="2800"/>
              <a:buFont typeface="Symbol" panose="05050102010706020507" pitchFamily="18" charset="2"/>
              <a:buChar char=""/>
            </a:pPr>
            <a:r>
              <a:rPr lang="es-ES" sz="1800" b="1" dirty="0">
                <a:effectLst/>
                <a:latin typeface="Arial" panose="020B0604020202020204" pitchFamily="34" charset="0"/>
                <a:ea typeface="+mn-ea"/>
                <a:cs typeface="+mn-cs"/>
              </a:rPr>
              <a:t>Práctica Justa de Operación</a:t>
            </a:r>
            <a:endParaRPr lang="es-AR" sz="1100" dirty="0">
              <a:effectLst/>
              <a:latin typeface="Times New Roman" panose="02020603050405020304" pitchFamily="18" charset="0"/>
              <a:ea typeface="+mn-ea"/>
              <a:cs typeface="+mn-cs"/>
            </a:endParaRPr>
          </a:p>
          <a:p>
            <a:pPr algn="just">
              <a:lnSpc>
                <a:spcPct val="150000"/>
              </a:lnSpc>
            </a:pPr>
            <a:r>
              <a:rPr lang="es-ES" sz="1800" b="1" dirty="0">
                <a:effectLst/>
                <a:latin typeface="Arial" panose="020B0604020202020204" pitchFamily="34" charset="0"/>
                <a:ea typeface="Times New Roman" panose="02020603050405020304" pitchFamily="18" charset="0"/>
              </a:rPr>
              <a:t> </a:t>
            </a:r>
            <a:endParaRPr lang="es-AR" sz="1100" dirty="0">
              <a:effectLst/>
              <a:latin typeface="Times New Roman" panose="02020603050405020304" pitchFamily="18" charset="0"/>
              <a:ea typeface="Times New Roman" panose="02020603050405020304" pitchFamily="18" charset="0"/>
            </a:endParaRPr>
          </a:p>
          <a:p>
            <a:pPr algn="just">
              <a:lnSpc>
                <a:spcPct val="150000"/>
              </a:lnSpc>
            </a:pPr>
            <a:r>
              <a:rPr lang="es-ES" sz="1800" b="1" dirty="0">
                <a:effectLst/>
                <a:latin typeface="Arial" panose="020B0604020202020204" pitchFamily="34" charset="0"/>
                <a:ea typeface="Times New Roman" panose="02020603050405020304" pitchFamily="18" charset="0"/>
              </a:rPr>
              <a:t>Capital como propiedad común:</a:t>
            </a:r>
            <a:endParaRPr lang="es-AR" sz="1100" dirty="0">
              <a:effectLst/>
              <a:latin typeface="Times New Roman" panose="02020603050405020304" pitchFamily="18" charset="0"/>
              <a:ea typeface="Times New Roman" panose="02020603050405020304" pitchFamily="18" charset="0"/>
            </a:endParaRPr>
          </a:p>
          <a:p>
            <a:pPr algn="just">
              <a:lnSpc>
                <a:spcPct val="150000"/>
              </a:lnSpc>
            </a:pPr>
            <a:r>
              <a:rPr lang="es-ES" sz="1800" dirty="0">
                <a:effectLst/>
                <a:latin typeface="Arial" panose="020B0604020202020204" pitchFamily="34" charset="0"/>
                <a:ea typeface="Times New Roman" panose="02020603050405020304" pitchFamily="18" charset="0"/>
              </a:rPr>
              <a:t>Variables e Indicadores:</a:t>
            </a:r>
            <a:endParaRPr lang="es-AR" sz="1100" dirty="0">
              <a:effectLst/>
              <a:latin typeface="Times New Roman" panose="02020603050405020304" pitchFamily="18" charset="0"/>
              <a:ea typeface="Times New Roman" panose="02020603050405020304" pitchFamily="18" charset="0"/>
            </a:endParaRPr>
          </a:p>
          <a:p>
            <a:pPr marL="4945380" indent="449580" algn="just">
              <a:lnSpc>
                <a:spcPct val="150000"/>
              </a:lnSpc>
            </a:pPr>
            <a:r>
              <a:rPr lang="es-ES" sz="1800" dirty="0">
                <a:effectLst/>
                <a:latin typeface="Arial" panose="020B0604020202020204" pitchFamily="34" charset="0"/>
                <a:ea typeface="Times New Roman" panose="02020603050405020304" pitchFamily="18" charset="0"/>
              </a:rPr>
              <a:t>Ejercicio 83º</a:t>
            </a:r>
            <a:endParaRPr lang="es-AR" sz="1100" dirty="0">
              <a:effectLst/>
              <a:latin typeface="Times New Roman" panose="02020603050405020304" pitchFamily="18" charset="0"/>
              <a:ea typeface="Times New Roman" panose="02020603050405020304" pitchFamily="18" charset="0"/>
            </a:endParaRPr>
          </a:p>
          <a:p>
            <a:pPr marL="4945380" indent="-4945380" algn="just">
              <a:lnSpc>
                <a:spcPct val="150000"/>
              </a:lnSpc>
            </a:pPr>
            <a:r>
              <a:rPr lang="es-ES" sz="1800" dirty="0">
                <a:effectLst/>
                <a:latin typeface="Arial" panose="020B0604020202020204" pitchFamily="34" charset="0"/>
                <a:ea typeface="Times New Roman" panose="02020603050405020304" pitchFamily="18" charset="0"/>
              </a:rPr>
              <a:t>Capital Cooperativo Suscripto	$ 388.506.026,98</a:t>
            </a:r>
            <a:endParaRPr lang="es-AR" sz="1100" dirty="0">
              <a:effectLst/>
              <a:latin typeface="Times New Roman" panose="02020603050405020304" pitchFamily="18" charset="0"/>
              <a:ea typeface="Times New Roman" panose="02020603050405020304" pitchFamily="18" charset="0"/>
            </a:endParaRPr>
          </a:p>
          <a:p>
            <a:pPr marL="4945380" indent="-4945380" algn="just">
              <a:lnSpc>
                <a:spcPct val="150000"/>
              </a:lnSpc>
            </a:pPr>
            <a:r>
              <a:rPr lang="es-ES" sz="1800" dirty="0">
                <a:effectLst/>
                <a:latin typeface="Arial" panose="020B0604020202020204" pitchFamily="34" charset="0"/>
                <a:ea typeface="Times New Roman" panose="02020603050405020304" pitchFamily="18" charset="0"/>
              </a:rPr>
              <a:t>Capital Cooperativo Integrado	$ 388.505.821,98</a:t>
            </a:r>
            <a:endParaRPr lang="es-AR" sz="1100" dirty="0">
              <a:effectLst/>
              <a:latin typeface="Times New Roman" panose="02020603050405020304" pitchFamily="18" charset="0"/>
              <a:ea typeface="Times New Roman" panose="02020603050405020304" pitchFamily="18" charset="0"/>
            </a:endParaRPr>
          </a:p>
          <a:p>
            <a:pPr marL="4945380" indent="-4945380" algn="just">
              <a:lnSpc>
                <a:spcPct val="150000"/>
              </a:lnSpc>
            </a:pPr>
            <a:r>
              <a:rPr lang="es-ES" sz="1800" dirty="0">
                <a:effectLst/>
                <a:latin typeface="Arial" panose="020B0604020202020204" pitchFamily="34" charset="0"/>
                <a:ea typeface="Times New Roman" panose="02020603050405020304" pitchFamily="18" charset="0"/>
              </a:rPr>
              <a:t>Fondos propios	$ 261.240.830.37</a:t>
            </a:r>
            <a:endParaRPr lang="es-AR" sz="1100" dirty="0">
              <a:effectLst/>
              <a:latin typeface="Times New Roman" panose="02020603050405020304" pitchFamily="18" charset="0"/>
              <a:ea typeface="Times New Roman" panose="02020603050405020304" pitchFamily="18" charset="0"/>
            </a:endParaRPr>
          </a:p>
          <a:p>
            <a:pPr marL="4945380" indent="-4945380" algn="just">
              <a:lnSpc>
                <a:spcPct val="150000"/>
              </a:lnSpc>
            </a:pPr>
            <a:r>
              <a:rPr lang="es-ES" sz="1800" dirty="0">
                <a:effectLst/>
                <a:latin typeface="Arial" panose="020B0604020202020204" pitchFamily="34" charset="0"/>
                <a:ea typeface="Times New Roman" panose="02020603050405020304" pitchFamily="18" charset="0"/>
              </a:rPr>
              <a:t>Patrimonio Neto	$ 8.232.533.589,36</a:t>
            </a:r>
            <a:endParaRPr lang="es-AR" sz="1100" dirty="0">
              <a:effectLst/>
              <a:latin typeface="Times New Roman" panose="02020603050405020304" pitchFamily="18" charset="0"/>
              <a:ea typeface="Times New Roman" panose="02020603050405020304" pitchFamily="18" charset="0"/>
            </a:endParaRPr>
          </a:p>
          <a:p>
            <a:pPr marL="4945380" indent="-4945380" algn="just">
              <a:lnSpc>
                <a:spcPct val="150000"/>
              </a:lnSpc>
            </a:pPr>
            <a:r>
              <a:rPr lang="es-ES" sz="1800" dirty="0">
                <a:effectLst/>
                <a:latin typeface="Arial" panose="020B0604020202020204" pitchFamily="34" charset="0"/>
                <a:ea typeface="Times New Roman" panose="02020603050405020304" pitchFamily="18" charset="0"/>
              </a:rPr>
              <a:t>Resultado del ejercicio = Pérdida	($ -98.008.616,80)</a:t>
            </a:r>
            <a:endParaRPr lang="es-AR"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839412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BE96DB5B-5C20-4924-ED64-149B45F82819}"/>
              </a:ext>
            </a:extLst>
          </p:cNvPr>
          <p:cNvSpPr txBox="1"/>
          <p:nvPr/>
        </p:nvSpPr>
        <p:spPr>
          <a:xfrm>
            <a:off x="1803400" y="707133"/>
            <a:ext cx="9182100" cy="5443734"/>
          </a:xfrm>
          <a:prstGeom prst="rect">
            <a:avLst/>
          </a:prstGeom>
          <a:noFill/>
          <a:ln w="76200">
            <a:solidFill>
              <a:srgbClr val="CC6600"/>
            </a:solidFill>
          </a:ln>
        </p:spPr>
        <p:txBody>
          <a:bodyPr wrap="square">
            <a:spAutoFit/>
          </a:bodyPr>
          <a:lstStyle/>
          <a:p>
            <a:pPr algn="just">
              <a:lnSpc>
                <a:spcPct val="150000"/>
              </a:lnSpc>
            </a:pPr>
            <a:r>
              <a:rPr lang="es-ES" sz="1800" dirty="0">
                <a:effectLst/>
                <a:latin typeface="Arial" panose="020B0604020202020204" pitchFamily="34" charset="0"/>
                <a:ea typeface="Times New Roman" panose="02020603050405020304" pitchFamily="18" charset="0"/>
              </a:rPr>
              <a:t>De la lectura de los Indicadores surge que en cuanto a la valoración del capital como propiedad común y en la relación total de reservas y fondos propios, existe una estabilidad de la cooperativa frente al derecho de libre salida de los asociados/as.</a:t>
            </a:r>
            <a:endParaRPr lang="es-AR" sz="1100" dirty="0">
              <a:effectLst/>
              <a:latin typeface="Times New Roman" panose="02020603050405020304" pitchFamily="18" charset="0"/>
              <a:ea typeface="Times New Roman" panose="02020603050405020304" pitchFamily="18" charset="0"/>
            </a:endParaRPr>
          </a:p>
          <a:p>
            <a:pPr algn="just">
              <a:lnSpc>
                <a:spcPct val="150000"/>
              </a:lnSpc>
            </a:pPr>
            <a:r>
              <a:rPr lang="es-ES" sz="1800" b="1" dirty="0">
                <a:effectLst/>
                <a:latin typeface="Arial" panose="020B0604020202020204" pitchFamily="34" charset="0"/>
                <a:ea typeface="Times New Roman" panose="02020603050405020304" pitchFamily="18" charset="0"/>
              </a:rPr>
              <a:t> </a:t>
            </a:r>
            <a:endParaRPr lang="es-AR" sz="1100" dirty="0">
              <a:effectLst/>
              <a:latin typeface="Times New Roman" panose="02020603050405020304" pitchFamily="18" charset="0"/>
              <a:ea typeface="Times New Roman" panose="02020603050405020304" pitchFamily="18" charset="0"/>
            </a:endParaRPr>
          </a:p>
          <a:p>
            <a:pPr algn="just">
              <a:lnSpc>
                <a:spcPct val="150000"/>
              </a:lnSpc>
            </a:pPr>
            <a:r>
              <a:rPr lang="es-ES" sz="1800" b="1" dirty="0">
                <a:effectLst/>
                <a:latin typeface="Arial" panose="020B0604020202020204" pitchFamily="34" charset="0"/>
                <a:ea typeface="Times New Roman" panose="02020603050405020304" pitchFamily="18" charset="0"/>
              </a:rPr>
              <a:t> </a:t>
            </a:r>
            <a:endParaRPr lang="es-AR" sz="1100" dirty="0">
              <a:effectLst/>
              <a:latin typeface="Times New Roman" panose="02020603050405020304" pitchFamily="18" charset="0"/>
              <a:ea typeface="Times New Roman" panose="02020603050405020304" pitchFamily="18" charset="0"/>
            </a:endParaRPr>
          </a:p>
          <a:p>
            <a:pPr algn="just">
              <a:lnSpc>
                <a:spcPct val="150000"/>
              </a:lnSpc>
            </a:pPr>
            <a:r>
              <a:rPr lang="es-ES" sz="1800" b="1" dirty="0">
                <a:effectLst/>
                <a:latin typeface="Arial" panose="020B0604020202020204" pitchFamily="34" charset="0"/>
                <a:ea typeface="Times New Roman" panose="02020603050405020304" pitchFamily="18" charset="0"/>
              </a:rPr>
              <a:t>Asignación de Excedentes</a:t>
            </a:r>
            <a:endParaRPr lang="es-AR" sz="1100" dirty="0">
              <a:effectLst/>
              <a:latin typeface="Times New Roman" panose="02020603050405020304" pitchFamily="18" charset="0"/>
              <a:ea typeface="Times New Roman" panose="02020603050405020304" pitchFamily="18" charset="0"/>
            </a:endParaRPr>
          </a:p>
          <a:p>
            <a:pPr algn="just">
              <a:lnSpc>
                <a:spcPct val="150000"/>
              </a:lnSpc>
            </a:pPr>
            <a:r>
              <a:rPr lang="es-ES" sz="1800" dirty="0">
                <a:effectLst/>
                <a:latin typeface="Arial" panose="020B0604020202020204" pitchFamily="34" charset="0"/>
                <a:ea typeface="Times New Roman" panose="02020603050405020304" pitchFamily="18" charset="0"/>
              </a:rPr>
              <a:t>Variables</a:t>
            </a:r>
            <a:endParaRPr lang="es-AR" sz="1100" dirty="0">
              <a:effectLst/>
              <a:latin typeface="Times New Roman" panose="02020603050405020304" pitchFamily="18" charset="0"/>
              <a:ea typeface="Times New Roman" panose="02020603050405020304" pitchFamily="18" charset="0"/>
            </a:endParaRPr>
          </a:p>
          <a:p>
            <a:pPr marL="6294120" indent="449580" algn="just">
              <a:lnSpc>
                <a:spcPct val="150000"/>
              </a:lnSpc>
            </a:pPr>
            <a:r>
              <a:rPr lang="es-ES" sz="1800" dirty="0">
                <a:effectLst/>
                <a:latin typeface="Arial" panose="020B0604020202020204" pitchFamily="34" charset="0"/>
                <a:ea typeface="Times New Roman" panose="02020603050405020304" pitchFamily="18" charset="0"/>
              </a:rPr>
              <a:t>Ejercicio 83º</a:t>
            </a:r>
            <a:endParaRPr lang="es-AR" sz="1100" dirty="0">
              <a:effectLst/>
              <a:latin typeface="Times New Roman" panose="02020603050405020304" pitchFamily="18" charset="0"/>
              <a:ea typeface="Times New Roman" panose="02020603050405020304" pitchFamily="18" charset="0"/>
            </a:endParaRPr>
          </a:p>
          <a:p>
            <a:pPr marL="4945380" indent="-4945380" algn="just">
              <a:lnSpc>
                <a:spcPct val="150000"/>
              </a:lnSpc>
            </a:pPr>
            <a:r>
              <a:rPr lang="es-ES" sz="1800" dirty="0">
                <a:effectLst/>
                <a:latin typeface="Arial" panose="020B0604020202020204" pitchFamily="34" charset="0"/>
                <a:ea typeface="Times New Roman" panose="02020603050405020304" pitchFamily="18" charset="0"/>
              </a:rPr>
              <a:t>Resultado del ejercicio = Pérdida				      ($ -98.008.616,80) </a:t>
            </a:r>
            <a:endParaRPr lang="es-AR" sz="1100" dirty="0">
              <a:effectLst/>
              <a:latin typeface="Times New Roman" panose="02020603050405020304" pitchFamily="18" charset="0"/>
              <a:ea typeface="Times New Roman" panose="02020603050405020304" pitchFamily="18" charset="0"/>
            </a:endParaRPr>
          </a:p>
          <a:p>
            <a:pPr marL="4945380" indent="-4945380" algn="just">
              <a:lnSpc>
                <a:spcPct val="150000"/>
              </a:lnSpc>
            </a:pPr>
            <a:r>
              <a:rPr lang="es-ES" sz="1800" dirty="0">
                <a:effectLst/>
                <a:latin typeface="Arial" panose="020B0604020202020204" pitchFamily="34" charset="0"/>
                <a:ea typeface="Times New Roman" panose="02020603050405020304" pitchFamily="18" charset="0"/>
              </a:rPr>
              <a:t>Excedentes a distribuir					$ 0,00</a:t>
            </a:r>
            <a:endParaRPr lang="es-AR" sz="1100" dirty="0">
              <a:effectLst/>
              <a:latin typeface="Times New Roman" panose="02020603050405020304" pitchFamily="18" charset="0"/>
              <a:ea typeface="Times New Roman" panose="02020603050405020304" pitchFamily="18" charset="0"/>
            </a:endParaRPr>
          </a:p>
          <a:p>
            <a:pPr marL="4945380" indent="-4945380" algn="just">
              <a:lnSpc>
                <a:spcPct val="150000"/>
              </a:lnSpc>
            </a:pPr>
            <a:r>
              <a:rPr lang="es-ES" sz="1800" dirty="0">
                <a:effectLst/>
                <a:latin typeface="Arial" panose="020B0604020202020204" pitchFamily="34" charset="0"/>
                <a:ea typeface="Times New Roman" panose="02020603050405020304" pitchFamily="18" charset="0"/>
              </a:rPr>
              <a:t>Destino a Fondo Educación y Capacitación Cooperativa	       $ 1.950.000,00</a:t>
            </a:r>
            <a:endParaRPr lang="es-AR" sz="1100" dirty="0">
              <a:effectLst/>
              <a:latin typeface="Times New Roman" panose="02020603050405020304" pitchFamily="18" charset="0"/>
              <a:ea typeface="Times New Roman" panose="02020603050405020304" pitchFamily="18" charset="0"/>
            </a:endParaRPr>
          </a:p>
          <a:p>
            <a:pPr marL="4945380" indent="-4945380" algn="just">
              <a:lnSpc>
                <a:spcPct val="150000"/>
              </a:lnSpc>
            </a:pPr>
            <a:r>
              <a:rPr lang="es-ES" sz="1800" dirty="0">
                <a:effectLst/>
                <a:latin typeface="Arial" panose="020B0604020202020204" pitchFamily="34" charset="0"/>
                <a:ea typeface="Times New Roman" panose="02020603050405020304" pitchFamily="18" charset="0"/>
              </a:rPr>
              <a:t>Destino a Reserva Legal					$ 0,00</a:t>
            </a:r>
            <a:endParaRPr lang="es-AR" sz="1100" dirty="0">
              <a:effectLst/>
              <a:latin typeface="Times New Roman" panose="02020603050405020304" pitchFamily="18" charset="0"/>
              <a:ea typeface="Times New Roman" panose="02020603050405020304" pitchFamily="18" charset="0"/>
            </a:endParaRPr>
          </a:p>
          <a:p>
            <a:pPr algn="just">
              <a:lnSpc>
                <a:spcPct val="150000"/>
              </a:lnSpc>
            </a:pPr>
            <a:r>
              <a:rPr lang="es-ES" sz="1800" dirty="0">
                <a:effectLst/>
                <a:latin typeface="Arial" panose="020B0604020202020204" pitchFamily="34" charset="0"/>
                <a:ea typeface="Times New Roman" panose="02020603050405020304" pitchFamily="18" charset="0"/>
              </a:rPr>
              <a:t>Destino a Fondo Asistencial y para Estímulo al Personal	        $ 8.907.610,08</a:t>
            </a:r>
            <a:endParaRPr lang="es-AR"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1129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DBD5E8EA-73CB-E784-7E31-51859D8FA783}"/>
              </a:ext>
            </a:extLst>
          </p:cNvPr>
          <p:cNvSpPr txBox="1"/>
          <p:nvPr/>
        </p:nvSpPr>
        <p:spPr>
          <a:xfrm>
            <a:off x="1706879" y="241380"/>
            <a:ext cx="10341429" cy="6616620"/>
          </a:xfrm>
          <a:prstGeom prst="rect">
            <a:avLst/>
          </a:prstGeom>
          <a:noFill/>
        </p:spPr>
        <p:txBody>
          <a:bodyPr wrap="square">
            <a:spAutoFit/>
          </a:bodyPr>
          <a:lstStyle/>
          <a:p>
            <a:pPr>
              <a:lnSpc>
                <a:spcPct val="150000"/>
              </a:lnSpc>
              <a:spcAft>
                <a:spcPts val="800"/>
              </a:spcAft>
            </a:pP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s-ES" sz="1800" b="1" u="sng" dirty="0">
                <a:effectLst/>
                <a:latin typeface="Arial" panose="020B0604020202020204" pitchFamily="34" charset="0"/>
                <a:ea typeface="Calibri" panose="020F0502020204030204" pitchFamily="34" charset="0"/>
                <a:cs typeface="Times New Roman" panose="02020603050405020304" pitchFamily="18" charset="0"/>
              </a:rPr>
              <a:t>Domicilios</a:t>
            </a:r>
            <a:r>
              <a:rPr lang="es-ES" sz="1800" dirty="0">
                <a:effectLst/>
                <a:latin typeface="Arial" panose="020B0604020202020204" pitchFamily="34" charset="0"/>
                <a:ea typeface="Calibri" panose="020F0502020204030204" pitchFamily="34" charset="0"/>
                <a:cs typeface="Times New Roman" panose="02020603050405020304" pitchFamily="18" charset="0"/>
              </a:rPr>
              <a:t>:</a:t>
            </a:r>
          </a:p>
          <a:p>
            <a:pPr>
              <a:spcAft>
                <a:spcPts val="800"/>
              </a:spcAft>
            </a:pPr>
            <a:r>
              <a:rPr lang="es-ES" sz="1800" b="1" dirty="0">
                <a:effectLst/>
                <a:latin typeface="Arial" panose="020B0604020202020204" pitchFamily="34" charset="0"/>
                <a:ea typeface="Calibri" panose="020F0502020204030204" pitchFamily="34" charset="0"/>
                <a:cs typeface="Times New Roman" panose="02020603050405020304" pitchFamily="18" charset="0"/>
              </a:rPr>
              <a:t>Sector Fabrica de Columnas de </a:t>
            </a:r>
            <a:r>
              <a:rPr lang="es-ES" sz="1800" b="1" dirty="0" err="1">
                <a:effectLst/>
                <a:latin typeface="Arial" panose="020B0604020202020204" pitchFamily="34" charset="0"/>
                <a:ea typeface="Calibri" panose="020F0502020204030204" pitchFamily="34" charset="0"/>
                <a:cs typeface="Times New Roman" panose="02020603050405020304" pitchFamily="18" charset="0"/>
              </a:rPr>
              <a:t>HºAº</a:t>
            </a:r>
            <a:r>
              <a:rPr lang="es-ES" sz="1800" b="1" dirty="0">
                <a:effectLst/>
                <a:latin typeface="Arial" panose="020B0604020202020204" pitchFamily="34" charset="0"/>
                <a:ea typeface="Calibri" panose="020F0502020204030204" pitchFamily="34" charset="0"/>
                <a:cs typeface="Times New Roman" panose="02020603050405020304" pitchFamily="18" charset="0"/>
              </a:rPr>
              <a:t>: </a:t>
            </a:r>
            <a:r>
              <a:rPr lang="es-ES" sz="1800" dirty="0">
                <a:effectLst/>
                <a:latin typeface="Arial" panose="020B0604020202020204" pitchFamily="34" charset="0"/>
                <a:ea typeface="Calibri" panose="020F0502020204030204" pitchFamily="34" charset="0"/>
                <a:cs typeface="Times New Roman" panose="02020603050405020304" pitchFamily="18" charset="0"/>
              </a:rPr>
              <a:t>E. de Madrid 520 de Tres Algarrobos, provincia de Buenos Aires</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Tel: +54 03388 492550 /  33858 45-7060</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sz="1800" b="1" dirty="0">
                <a:effectLst/>
                <a:latin typeface="Arial" panose="020B0604020202020204" pitchFamily="34" charset="0"/>
                <a:ea typeface="Calibri" panose="020F0502020204030204" pitchFamily="34" charset="0"/>
                <a:cs typeface="Times New Roman" panose="02020603050405020304" pitchFamily="18" charset="0"/>
              </a:rPr>
              <a:t>Sector Servicio Social de Sepelios - Cementerio Parque Cooperativo: </a:t>
            </a:r>
            <a:r>
              <a:rPr lang="es-ES" sz="1800" dirty="0">
                <a:effectLst/>
                <a:latin typeface="Arial" panose="020B0604020202020204" pitchFamily="34" charset="0"/>
                <a:ea typeface="Calibri" panose="020F0502020204030204" pitchFamily="34" charset="0"/>
                <a:cs typeface="Times New Roman" panose="02020603050405020304" pitchFamily="18" charset="0"/>
              </a:rPr>
              <a:t>Acceso Hno. Inocencio S/N de Tres Algarrobos, provincia de Buenos Aires</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Tel: +54 3388 46-6076</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sz="1800" b="1" dirty="0">
                <a:effectLst/>
                <a:latin typeface="Arial" panose="020B0604020202020204" pitchFamily="34" charset="0"/>
                <a:ea typeface="Calibri" panose="020F0502020204030204" pitchFamily="34" charset="0"/>
                <a:cs typeface="Times New Roman" panose="02020603050405020304" pitchFamily="18" charset="0"/>
              </a:rPr>
              <a:t>Sector Viviendas (Barrio Los Naranjos): </a:t>
            </a:r>
            <a:r>
              <a:rPr lang="es-ES" sz="1800" dirty="0">
                <a:effectLst/>
                <a:latin typeface="Arial" panose="020B0604020202020204" pitchFamily="34" charset="0"/>
                <a:ea typeface="Calibri" panose="020F0502020204030204" pitchFamily="34" charset="0"/>
                <a:cs typeface="Times New Roman" panose="02020603050405020304" pitchFamily="18" charset="0"/>
              </a:rPr>
              <a:t>Belgrano 335 de Tres Algarrobos, provincia de Buenos Aires</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Tel: +54 03388 492040 / 492083 / 3388 46-6076</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sz="1800" b="1" dirty="0">
                <a:effectLst/>
                <a:latin typeface="Arial" panose="020B0604020202020204" pitchFamily="34" charset="0"/>
                <a:ea typeface="Calibri" panose="020F0502020204030204" pitchFamily="34" charset="0"/>
                <a:cs typeface="Times New Roman" panose="02020603050405020304" pitchFamily="18" charset="0"/>
              </a:rPr>
              <a:t>Sector Auditorio Cooperativo: </a:t>
            </a:r>
            <a:r>
              <a:rPr lang="es-ES" sz="1800" dirty="0">
                <a:effectLst/>
                <a:latin typeface="Arial" panose="020B0604020202020204" pitchFamily="34" charset="0"/>
                <a:ea typeface="Calibri" panose="020F0502020204030204" pitchFamily="34" charset="0"/>
                <a:cs typeface="Times New Roman" panose="02020603050405020304" pitchFamily="18" charset="0"/>
              </a:rPr>
              <a:t>Belgrano 335 de Tres Algarrobos, provincia de Buenos Aires</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Tel: +54 03388 492040 / 492083 / 3388 46-6076</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sz="1800" b="1" dirty="0">
                <a:effectLst/>
                <a:latin typeface="Arial" panose="020B0604020202020204" pitchFamily="34" charset="0"/>
                <a:ea typeface="Calibri" panose="020F0502020204030204" pitchFamily="34" charset="0"/>
                <a:cs typeface="Times New Roman" panose="02020603050405020304" pitchFamily="18" charset="0"/>
              </a:rPr>
              <a:t>Sector Parque Solar Fotovoltaico “Señal de cambio”: </a:t>
            </a:r>
            <a:r>
              <a:rPr lang="es-ES" sz="1800" dirty="0">
                <a:effectLst/>
                <a:latin typeface="Arial" panose="020B0604020202020204" pitchFamily="34" charset="0"/>
                <a:ea typeface="Calibri" panose="020F0502020204030204" pitchFamily="34" charset="0"/>
                <a:cs typeface="Times New Roman" panose="02020603050405020304" pitchFamily="18" charset="0"/>
              </a:rPr>
              <a:t>Predio Ferrocarril, estación Cuenca, provincia de Buenos Aires</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Tel: +54 03388 492040 / 492083 / 3388 46-6076</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s-ES" sz="1800" dirty="0">
                <a:effectLst/>
                <a:latin typeface="Arial" panose="020B0604020202020204" pitchFamily="34" charset="0"/>
                <a:ea typeface="Calibri" panose="020F0502020204030204" pitchFamily="34" charset="0"/>
                <a:cs typeface="Times New Roman" panose="02020603050405020304" pitchFamily="18" charset="0"/>
              </a:rPr>
              <a:t> </a:t>
            </a:r>
            <a:endParaRPr lang="es-A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s-A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59950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xmlns="" id="{F3F215B1-D7C5-0091-E437-394DB8BABFA3}"/>
              </a:ext>
            </a:extLst>
          </p:cNvPr>
          <p:cNvGraphicFramePr>
            <a:graphicFrameLocks noGrp="1"/>
          </p:cNvGraphicFramePr>
          <p:nvPr>
            <p:extLst>
              <p:ext uri="{D42A27DB-BD31-4B8C-83A1-F6EECF244321}">
                <p14:modId xmlns:p14="http://schemas.microsoft.com/office/powerpoint/2010/main" val="4006612282"/>
              </p:ext>
            </p:extLst>
          </p:nvPr>
        </p:nvGraphicFramePr>
        <p:xfrm>
          <a:off x="2006600" y="151606"/>
          <a:ext cx="8885874" cy="2743200"/>
        </p:xfrm>
        <a:graphic>
          <a:graphicData uri="http://schemas.openxmlformats.org/drawingml/2006/table">
            <a:tbl>
              <a:tblPr firstRow="1" firstCol="1" bandRow="1">
                <a:tableStyleId>{5C22544A-7EE6-4342-B048-85BDC9FD1C3A}</a:tableStyleId>
              </a:tblPr>
              <a:tblGrid>
                <a:gridCol w="4442937">
                  <a:extLst>
                    <a:ext uri="{9D8B030D-6E8A-4147-A177-3AD203B41FA5}">
                      <a16:colId xmlns:a16="http://schemas.microsoft.com/office/drawing/2014/main" xmlns="" val="3693869126"/>
                    </a:ext>
                  </a:extLst>
                </a:gridCol>
                <a:gridCol w="4442937">
                  <a:extLst>
                    <a:ext uri="{9D8B030D-6E8A-4147-A177-3AD203B41FA5}">
                      <a16:colId xmlns:a16="http://schemas.microsoft.com/office/drawing/2014/main" xmlns="" val="2656946925"/>
                    </a:ext>
                  </a:extLst>
                </a:gridCol>
              </a:tblGrid>
              <a:tr h="2337594">
                <a:tc>
                  <a:txBody>
                    <a:bodyPr/>
                    <a:lstStyle/>
                    <a:p>
                      <a:pPr algn="ctr">
                        <a:lnSpc>
                          <a:spcPct val="150000"/>
                        </a:lnSpc>
                      </a:pPr>
                      <a:r>
                        <a:rPr lang="es-ES" sz="2000" dirty="0">
                          <a:effectLst/>
                        </a:rPr>
                        <a:t>Ejercicio</a:t>
                      </a:r>
                      <a:endParaRPr lang="es-AR" sz="1000" dirty="0">
                        <a:effectLst/>
                      </a:endParaRPr>
                    </a:p>
                    <a:p>
                      <a:pPr algn="ctr">
                        <a:lnSpc>
                          <a:spcPct val="150000"/>
                        </a:lnSpc>
                      </a:pPr>
                      <a:r>
                        <a:rPr lang="es-ES" sz="2000" dirty="0">
                          <a:effectLst/>
                        </a:rPr>
                        <a:t>30/06/2021</a:t>
                      </a:r>
                      <a:endParaRPr lang="es-AR" sz="1000" dirty="0">
                        <a:effectLst/>
                      </a:endParaRPr>
                    </a:p>
                    <a:p>
                      <a:pPr algn="ctr">
                        <a:lnSpc>
                          <a:spcPct val="150000"/>
                        </a:lnSpc>
                      </a:pPr>
                      <a:r>
                        <a:rPr lang="es-ES" sz="2000" dirty="0">
                          <a:effectLst/>
                        </a:rPr>
                        <a:t>30/06/2022</a:t>
                      </a:r>
                      <a:endParaRPr lang="es-AR" sz="1000" dirty="0">
                        <a:effectLst/>
                      </a:endParaRPr>
                    </a:p>
                    <a:p>
                      <a:pPr algn="ctr">
                        <a:lnSpc>
                          <a:spcPct val="150000"/>
                        </a:lnSpc>
                      </a:pPr>
                      <a:r>
                        <a:rPr lang="es-ES" sz="2000" dirty="0">
                          <a:effectLst/>
                        </a:rPr>
                        <a:t>30/06/2023</a:t>
                      </a:r>
                      <a:endParaRPr lang="es-AR" sz="1000" dirty="0">
                        <a:effectLst/>
                      </a:endParaRPr>
                    </a:p>
                    <a:p>
                      <a:pPr algn="ctr">
                        <a:lnSpc>
                          <a:spcPct val="150000"/>
                        </a:lnSpc>
                      </a:pPr>
                      <a:r>
                        <a:rPr lang="es-ES" sz="2000" dirty="0">
                          <a:effectLst/>
                        </a:rPr>
                        <a:t>30/06/2024</a:t>
                      </a:r>
                      <a:endParaRPr lang="es-AR" sz="1000" dirty="0">
                        <a:effectLst/>
                      </a:endParaRPr>
                    </a:p>
                    <a:p>
                      <a:pPr algn="ctr">
                        <a:lnSpc>
                          <a:spcPct val="150000"/>
                        </a:lnSpc>
                      </a:pPr>
                      <a:r>
                        <a:rPr lang="es-ES" sz="2000" dirty="0">
                          <a:effectLst/>
                        </a:rPr>
                        <a:t>30/06/2025</a:t>
                      </a:r>
                      <a:endParaRPr lang="es-A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pPr>
                      <a:r>
                        <a:rPr lang="es-ES" sz="2000" dirty="0">
                          <a:effectLst/>
                        </a:rPr>
                        <a:t>Resultados</a:t>
                      </a:r>
                      <a:endParaRPr lang="es-AR" sz="1000" dirty="0">
                        <a:effectLst/>
                      </a:endParaRPr>
                    </a:p>
                    <a:p>
                      <a:pPr algn="ctr">
                        <a:lnSpc>
                          <a:spcPct val="150000"/>
                        </a:lnSpc>
                      </a:pPr>
                      <a:r>
                        <a:rPr lang="es-ES" sz="2000" dirty="0">
                          <a:effectLst/>
                        </a:rPr>
                        <a:t>$ -50.800.075,68</a:t>
                      </a:r>
                      <a:endParaRPr lang="es-AR" sz="1000" dirty="0">
                        <a:effectLst/>
                      </a:endParaRPr>
                    </a:p>
                    <a:p>
                      <a:pPr algn="ctr">
                        <a:lnSpc>
                          <a:spcPct val="150000"/>
                        </a:lnSpc>
                      </a:pPr>
                      <a:r>
                        <a:rPr lang="es-ES" sz="2000" dirty="0">
                          <a:effectLst/>
                        </a:rPr>
                        <a:t>$ -92.074.936,52</a:t>
                      </a:r>
                      <a:endParaRPr lang="es-AR" sz="1000" dirty="0">
                        <a:effectLst/>
                      </a:endParaRPr>
                    </a:p>
                    <a:p>
                      <a:pPr algn="ctr">
                        <a:lnSpc>
                          <a:spcPct val="150000"/>
                        </a:lnSpc>
                      </a:pPr>
                      <a:r>
                        <a:rPr lang="es-ES" sz="2000" dirty="0">
                          <a:effectLst/>
                        </a:rPr>
                        <a:t>$ -206.327.196,36</a:t>
                      </a:r>
                      <a:endParaRPr lang="es-AR" sz="1000" dirty="0">
                        <a:effectLst/>
                      </a:endParaRPr>
                    </a:p>
                    <a:p>
                      <a:pPr algn="ctr">
                        <a:lnSpc>
                          <a:spcPct val="150000"/>
                        </a:lnSpc>
                      </a:pPr>
                      <a:r>
                        <a:rPr lang="es-ES" sz="2000" dirty="0">
                          <a:effectLst/>
                        </a:rPr>
                        <a:t>$ -591.572.381,98</a:t>
                      </a:r>
                      <a:endParaRPr lang="es-AR" sz="1000" dirty="0">
                        <a:effectLst/>
                      </a:endParaRPr>
                    </a:p>
                    <a:p>
                      <a:pPr algn="ctr">
                        <a:lnSpc>
                          <a:spcPct val="150000"/>
                        </a:lnSpc>
                      </a:pPr>
                      <a:r>
                        <a:rPr lang="es-ES" sz="2000" dirty="0">
                          <a:effectLst/>
                        </a:rPr>
                        <a:t>$ -98.008.616,80</a:t>
                      </a:r>
                      <a:endParaRPr lang="es-A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09905016"/>
                  </a:ext>
                </a:extLst>
              </a:tr>
            </a:tbl>
          </a:graphicData>
        </a:graphic>
      </p:graphicFrame>
      <p:sp>
        <p:nvSpPr>
          <p:cNvPr id="4" name="CuadroTexto 3">
            <a:extLst>
              <a:ext uri="{FF2B5EF4-FFF2-40B4-BE49-F238E27FC236}">
                <a16:creationId xmlns:a16="http://schemas.microsoft.com/office/drawing/2014/main" xmlns="" id="{7478F675-2945-5290-4FAC-0763A5EF24D4}"/>
              </a:ext>
            </a:extLst>
          </p:cNvPr>
          <p:cNvSpPr txBox="1"/>
          <p:nvPr/>
        </p:nvSpPr>
        <p:spPr>
          <a:xfrm>
            <a:off x="677387" y="2865753"/>
            <a:ext cx="11341100" cy="3992247"/>
          </a:xfrm>
          <a:prstGeom prst="rect">
            <a:avLst/>
          </a:prstGeom>
          <a:noFill/>
        </p:spPr>
        <p:txBody>
          <a:bodyPr wrap="square">
            <a:spAutoFit/>
          </a:bodyPr>
          <a:lstStyle/>
          <a:p>
            <a:pPr algn="just">
              <a:lnSpc>
                <a:spcPct val="150000"/>
              </a:lnSpc>
            </a:pPr>
            <a:r>
              <a:rPr lang="es-ES" sz="1800" b="1" dirty="0">
                <a:effectLst/>
                <a:latin typeface="Arial" panose="020B0604020202020204" pitchFamily="34" charset="0"/>
                <a:ea typeface="Times New Roman" panose="02020603050405020304" pitchFamily="18" charset="0"/>
              </a:rPr>
              <a:t>Valor agregado Cooperativo (V.A.C.)</a:t>
            </a:r>
            <a:endParaRPr lang="es-AR" sz="1100" dirty="0">
              <a:effectLst/>
              <a:latin typeface="Times New Roman" panose="02020603050405020304" pitchFamily="18" charset="0"/>
              <a:ea typeface="Times New Roman" panose="02020603050405020304" pitchFamily="18" charset="0"/>
            </a:endParaRPr>
          </a:p>
          <a:p>
            <a:pPr algn="just">
              <a:lnSpc>
                <a:spcPct val="150000"/>
              </a:lnSpc>
            </a:pPr>
            <a:r>
              <a:rPr lang="es-ES" sz="1700" dirty="0">
                <a:effectLst/>
                <a:latin typeface="Arial" panose="020B0604020202020204" pitchFamily="34" charset="0"/>
                <a:ea typeface="Times New Roman" panose="02020603050405020304" pitchFamily="18" charset="0"/>
              </a:rPr>
              <a:t>Recordamos que en este Principio cabe el análisis especial del V.A.C. (Valor Agregado Cooperativo) “La cuenta de valor agregado calcula la totalidad de incremento de valor generado como consecuencia de las actividades de la cooperativa. Y muestra cómo se reparte dicho valor entre los diferentes agentes implicados: los trabajadores a través de sus salarios y otras ventajas sociales concedidas, el Estado a través de los impuestos y tasas pagados, los propietarios a través de la distribución de sus excedentes y la comunidad a través del compromiso social de la cooperativa con su comunidad.” (A.C.I.). Se agrega un ítem en la ponderación de los valores: V.A.C. Invisibilizado, que tal como su nombre lo indica es “el valor agregado cooperativo” que genera la CETAL, “pero que no surge de la contabilidad tradicional, por lo que significa un beneficio no contable que se traduce en ahorro para sus asociados en algunos casos y en otros como generador de riqueza en la región.” </a:t>
            </a:r>
            <a:endParaRPr lang="es-AR" sz="1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328786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2E192F9F-484E-E425-90C6-E8258B3C6B4F}"/>
              </a:ext>
            </a:extLst>
          </p:cNvPr>
          <p:cNvSpPr txBox="1"/>
          <p:nvPr/>
        </p:nvSpPr>
        <p:spPr>
          <a:xfrm>
            <a:off x="1905000" y="406399"/>
            <a:ext cx="11950700" cy="6961649"/>
          </a:xfrm>
          <a:prstGeom prst="rect">
            <a:avLst/>
          </a:prstGeom>
          <a:noFill/>
        </p:spPr>
        <p:txBody>
          <a:bodyPr wrap="square">
            <a:spAutoFit/>
          </a:bodyPr>
          <a:lstStyle/>
          <a:p>
            <a:pPr algn="just"/>
            <a:r>
              <a:rPr lang="es-ES" sz="1800" dirty="0">
                <a:effectLst/>
                <a:latin typeface="Arial" panose="020B0604020202020204" pitchFamily="34" charset="0"/>
                <a:ea typeface="Times New Roman" panose="02020603050405020304" pitchFamily="18" charset="0"/>
              </a:rPr>
              <a:t>De la lectura de las Variables y el cálculo del mismo surge que: </a:t>
            </a:r>
            <a:endParaRPr lang="es-AR" sz="1100" dirty="0">
              <a:effectLst/>
              <a:latin typeface="Times New Roman" panose="02020603050405020304" pitchFamily="18" charset="0"/>
              <a:ea typeface="Times New Roman" panose="02020603050405020304" pitchFamily="18" charset="0"/>
            </a:endParaRPr>
          </a:p>
          <a:p>
            <a:pPr algn="just"/>
            <a:r>
              <a:rPr lang="es-ES" sz="1800" b="1" dirty="0">
                <a:effectLst/>
                <a:latin typeface="Arial" panose="020B0604020202020204" pitchFamily="34" charset="0"/>
                <a:ea typeface="Times New Roman" panose="02020603050405020304" pitchFamily="18" charset="0"/>
              </a:rPr>
              <a:t>Cálculo de Valor Agregado Cooperativo Visibilizado</a:t>
            </a:r>
            <a:endParaRPr lang="es-AR" sz="1100" dirty="0">
              <a:effectLst/>
              <a:latin typeface="Times New Roman" panose="02020603050405020304" pitchFamily="18" charset="0"/>
              <a:ea typeface="Times New Roman" panose="02020603050405020304" pitchFamily="18" charset="0"/>
            </a:endParaRPr>
          </a:p>
          <a:p>
            <a:pPr algn="ctr"/>
            <a:r>
              <a:rPr lang="es-ES" sz="2400" b="1" dirty="0">
                <a:effectLst/>
                <a:latin typeface="Arial" panose="020B0604020202020204" pitchFamily="34" charset="0"/>
                <a:ea typeface="Times New Roman" panose="02020603050405020304" pitchFamily="18" charset="0"/>
              </a:rPr>
              <a:t>$ 1.289.122.000,94</a:t>
            </a:r>
            <a:endParaRPr lang="es-AR" sz="1100" dirty="0">
              <a:effectLst/>
              <a:latin typeface="Times New Roman" panose="02020603050405020304" pitchFamily="18" charset="0"/>
              <a:ea typeface="Times New Roman" panose="02020603050405020304" pitchFamily="18" charset="0"/>
            </a:endParaRPr>
          </a:p>
          <a:p>
            <a:pPr algn="just"/>
            <a:r>
              <a:rPr lang="es-ES" sz="1800" b="1" dirty="0">
                <a:effectLst/>
                <a:latin typeface="Arial" panose="020B0604020202020204" pitchFamily="34" charset="0"/>
                <a:ea typeface="Times New Roman" panose="02020603050405020304" pitchFamily="18" charset="0"/>
              </a:rPr>
              <a:t>VAC Distribuido al Personal				$ 964.062.057,20</a:t>
            </a:r>
            <a:endParaRPr lang="es-AR" sz="1100" dirty="0">
              <a:effectLst/>
              <a:latin typeface="Times New Roman" panose="02020603050405020304" pitchFamily="18" charset="0"/>
              <a:ea typeface="Times New Roman" panose="02020603050405020304" pitchFamily="18" charset="0"/>
            </a:endParaRPr>
          </a:p>
          <a:p>
            <a:pPr algn="just"/>
            <a:r>
              <a:rPr lang="es-ES" sz="1200" dirty="0">
                <a:effectLst/>
                <a:latin typeface="Arial" panose="020B0604020202020204" pitchFamily="34" charset="0"/>
                <a:ea typeface="Times New Roman" panose="02020603050405020304" pitchFamily="18" charset="0"/>
              </a:rPr>
              <a:t>Total de retribuciones, cargas sociales y beneficios al personal</a:t>
            </a:r>
            <a:endParaRPr lang="es-AR" sz="1100" dirty="0">
              <a:effectLst/>
              <a:latin typeface="Times New Roman" panose="02020603050405020304" pitchFamily="18" charset="0"/>
              <a:ea typeface="Times New Roman" panose="02020603050405020304" pitchFamily="18" charset="0"/>
            </a:endParaRPr>
          </a:p>
          <a:p>
            <a:pPr algn="just"/>
            <a:r>
              <a:rPr lang="es-ES" sz="1800" b="1" dirty="0">
                <a:effectLst/>
                <a:latin typeface="Arial" panose="020B0604020202020204" pitchFamily="34" charset="0"/>
                <a:ea typeface="Times New Roman" panose="02020603050405020304" pitchFamily="18" charset="0"/>
              </a:rPr>
              <a:t>VAC Distribuido al Sector Financiero		$ 325.059.943,74</a:t>
            </a:r>
            <a:endParaRPr lang="es-AR" sz="1100" dirty="0">
              <a:effectLst/>
              <a:latin typeface="Times New Roman" panose="02020603050405020304" pitchFamily="18" charset="0"/>
              <a:ea typeface="Times New Roman" panose="02020603050405020304" pitchFamily="18" charset="0"/>
            </a:endParaRPr>
          </a:p>
          <a:p>
            <a:pPr algn="just"/>
            <a:r>
              <a:rPr lang="es-ES" sz="1200" dirty="0">
                <a:effectLst/>
                <a:latin typeface="Arial" panose="020B0604020202020204" pitchFamily="34" charset="0"/>
                <a:ea typeface="Times New Roman" panose="02020603050405020304" pitchFamily="18" charset="0"/>
              </a:rPr>
              <a:t>Gastos financieros (intereses, actualizaciones, comisiones) </a:t>
            </a:r>
            <a:endParaRPr lang="es-AR" sz="1100" dirty="0">
              <a:effectLst/>
              <a:latin typeface="Times New Roman" panose="02020603050405020304" pitchFamily="18" charset="0"/>
              <a:ea typeface="Times New Roman" panose="02020603050405020304" pitchFamily="18" charset="0"/>
            </a:endParaRPr>
          </a:p>
          <a:p>
            <a:pPr algn="just">
              <a:lnSpc>
                <a:spcPct val="150000"/>
              </a:lnSpc>
            </a:pPr>
            <a:r>
              <a:rPr lang="es-ES" sz="1800" b="1" dirty="0">
                <a:effectLst/>
                <a:latin typeface="Arial" panose="020B0604020202020204" pitchFamily="34" charset="0"/>
                <a:ea typeface="Times New Roman" panose="02020603050405020304" pitchFamily="18" charset="0"/>
              </a:rPr>
              <a:t>VAC Distribuido a la Comunidad			$ 0,00</a:t>
            </a:r>
            <a:endParaRPr lang="es-AR" sz="1100" dirty="0">
              <a:effectLst/>
              <a:latin typeface="Times New Roman" panose="02020603050405020304" pitchFamily="18" charset="0"/>
              <a:ea typeface="Times New Roman" panose="02020603050405020304" pitchFamily="18" charset="0"/>
            </a:endParaRPr>
          </a:p>
          <a:p>
            <a:pPr algn="just">
              <a:lnSpc>
                <a:spcPct val="150000"/>
              </a:lnSpc>
            </a:pPr>
            <a:r>
              <a:rPr lang="es-ES" sz="1200" dirty="0">
                <a:effectLst/>
                <a:latin typeface="Arial" panose="020B0604020202020204" pitchFamily="34" charset="0"/>
                <a:ea typeface="Times New Roman" panose="02020603050405020304" pitchFamily="18" charset="0"/>
              </a:rPr>
              <a:t>Impuestos, tasas y contribuciones</a:t>
            </a:r>
            <a:endParaRPr lang="es-AR" sz="1100" dirty="0">
              <a:effectLst/>
              <a:latin typeface="Times New Roman" panose="02020603050405020304" pitchFamily="18" charset="0"/>
              <a:ea typeface="Times New Roman" panose="02020603050405020304" pitchFamily="18" charset="0"/>
            </a:endParaRPr>
          </a:p>
          <a:p>
            <a:pPr algn="just">
              <a:lnSpc>
                <a:spcPct val="150000"/>
              </a:lnSpc>
            </a:pPr>
            <a:r>
              <a:rPr lang="es-ES" sz="1200" dirty="0">
                <a:effectLst/>
                <a:latin typeface="Arial" panose="020B0604020202020204" pitchFamily="34" charset="0"/>
                <a:ea typeface="Times New Roman" panose="02020603050405020304" pitchFamily="18" charset="0"/>
              </a:rPr>
              <a:t>Ayuda a entidades</a:t>
            </a:r>
            <a:endParaRPr lang="es-AR" sz="1100" dirty="0">
              <a:effectLst/>
              <a:latin typeface="Times New Roman" panose="02020603050405020304" pitchFamily="18" charset="0"/>
              <a:ea typeface="Times New Roman" panose="02020603050405020304" pitchFamily="18" charset="0"/>
            </a:endParaRPr>
          </a:p>
          <a:p>
            <a:pPr algn="just">
              <a:lnSpc>
                <a:spcPct val="150000"/>
              </a:lnSpc>
            </a:pPr>
            <a:r>
              <a:rPr lang="es-ES" sz="1200" dirty="0">
                <a:effectLst/>
                <a:latin typeface="Arial" panose="020B0604020202020204" pitchFamily="34" charset="0"/>
                <a:ea typeface="Times New Roman" panose="02020603050405020304" pitchFamily="18" charset="0"/>
              </a:rPr>
              <a:t>Mantenimiento de Plazas</a:t>
            </a:r>
            <a:endParaRPr lang="es-AR" sz="1100" dirty="0">
              <a:effectLst/>
              <a:latin typeface="Times New Roman" panose="02020603050405020304" pitchFamily="18" charset="0"/>
              <a:ea typeface="Times New Roman" panose="02020603050405020304" pitchFamily="18" charset="0"/>
            </a:endParaRPr>
          </a:p>
          <a:p>
            <a:pPr algn="just">
              <a:lnSpc>
                <a:spcPct val="150000"/>
              </a:lnSpc>
            </a:pPr>
            <a:r>
              <a:rPr lang="es-ES" sz="1200" dirty="0">
                <a:effectLst/>
                <a:latin typeface="Arial" panose="020B0604020202020204" pitchFamily="34" charset="0"/>
                <a:ea typeface="Times New Roman" panose="02020603050405020304" pitchFamily="18" charset="0"/>
              </a:rPr>
              <a:t>Inversión en colocación luminarias LED</a:t>
            </a:r>
            <a:endParaRPr lang="es-AR" sz="1100" dirty="0">
              <a:effectLst/>
              <a:latin typeface="Times New Roman" panose="02020603050405020304" pitchFamily="18" charset="0"/>
              <a:ea typeface="Times New Roman" panose="02020603050405020304" pitchFamily="18" charset="0"/>
            </a:endParaRPr>
          </a:p>
          <a:p>
            <a:pPr algn="just">
              <a:lnSpc>
                <a:spcPct val="150000"/>
              </a:lnSpc>
            </a:pPr>
            <a:r>
              <a:rPr lang="es-ES" sz="1200" dirty="0">
                <a:effectLst/>
                <a:latin typeface="Arial" panose="020B0604020202020204" pitchFamily="34" charset="0"/>
                <a:ea typeface="Times New Roman" panose="02020603050405020304" pitchFamily="18" charset="0"/>
              </a:rPr>
              <a:t>Comisiones otorgadas a entidades por cobranza</a:t>
            </a:r>
            <a:endParaRPr lang="es-AR" sz="1100" dirty="0">
              <a:effectLst/>
              <a:latin typeface="Times New Roman" panose="02020603050405020304" pitchFamily="18" charset="0"/>
              <a:ea typeface="Times New Roman" panose="02020603050405020304" pitchFamily="18" charset="0"/>
            </a:endParaRPr>
          </a:p>
          <a:p>
            <a:pPr algn="just">
              <a:lnSpc>
                <a:spcPct val="150000"/>
              </a:lnSpc>
            </a:pPr>
            <a:r>
              <a:rPr lang="es-ES" sz="1200" dirty="0">
                <a:effectLst/>
                <a:latin typeface="Arial" panose="020B0604020202020204" pitchFamily="34" charset="0"/>
                <a:ea typeface="Times New Roman" panose="02020603050405020304" pitchFamily="18" charset="0"/>
              </a:rPr>
              <a:t>Bonificaciones a Instituciones</a:t>
            </a:r>
            <a:endParaRPr lang="es-AR" sz="1100" dirty="0">
              <a:effectLst/>
              <a:latin typeface="Times New Roman" panose="02020603050405020304" pitchFamily="18" charset="0"/>
              <a:ea typeface="Times New Roman" panose="02020603050405020304" pitchFamily="18" charset="0"/>
            </a:endParaRPr>
          </a:p>
          <a:p>
            <a:pPr algn="just">
              <a:lnSpc>
                <a:spcPct val="150000"/>
              </a:lnSpc>
            </a:pPr>
            <a:r>
              <a:rPr lang="es-ES" sz="1200" dirty="0">
                <a:effectLst/>
                <a:latin typeface="Arial" panose="020B0604020202020204" pitchFamily="34" charset="0"/>
                <a:ea typeface="Times New Roman" panose="02020603050405020304" pitchFamily="18" charset="0"/>
              </a:rPr>
              <a:t>Generación de empleo en la comunidad  (por servicios contratados y honorarios pagados)</a:t>
            </a:r>
            <a:endParaRPr lang="es-AR" sz="1100" dirty="0">
              <a:effectLst/>
              <a:latin typeface="Times New Roman" panose="02020603050405020304" pitchFamily="18" charset="0"/>
              <a:ea typeface="Times New Roman" panose="02020603050405020304" pitchFamily="18" charset="0"/>
            </a:endParaRPr>
          </a:p>
          <a:p>
            <a:pPr algn="just">
              <a:lnSpc>
                <a:spcPct val="150000"/>
              </a:lnSpc>
            </a:pPr>
            <a:r>
              <a:rPr lang="es-ES" sz="1800" b="1" dirty="0">
                <a:effectLst/>
                <a:latin typeface="Arial" panose="020B0604020202020204" pitchFamily="34" charset="0"/>
                <a:ea typeface="Times New Roman" panose="02020603050405020304" pitchFamily="18" charset="0"/>
              </a:rPr>
              <a:t>VAC Distribuido a Asociados/as			$ 0,00</a:t>
            </a:r>
            <a:endParaRPr lang="es-AR" sz="1100" dirty="0">
              <a:effectLst/>
              <a:latin typeface="Times New Roman" panose="02020603050405020304" pitchFamily="18" charset="0"/>
              <a:ea typeface="Times New Roman" panose="02020603050405020304" pitchFamily="18" charset="0"/>
            </a:endParaRPr>
          </a:p>
          <a:p>
            <a:pPr algn="just">
              <a:lnSpc>
                <a:spcPct val="150000"/>
              </a:lnSpc>
            </a:pPr>
            <a:r>
              <a:rPr lang="es-ES" sz="1200" dirty="0">
                <a:effectLst/>
                <a:latin typeface="Arial" panose="020B0604020202020204" pitchFamily="34" charset="0"/>
                <a:ea typeface="Times New Roman" panose="02020603050405020304" pitchFamily="18" charset="0"/>
              </a:rPr>
              <a:t>Compras realizadas a asociados</a:t>
            </a:r>
            <a:endParaRPr lang="es-AR" sz="1100" dirty="0">
              <a:effectLst/>
              <a:latin typeface="Times New Roman" panose="02020603050405020304" pitchFamily="18" charset="0"/>
              <a:ea typeface="Times New Roman" panose="02020603050405020304" pitchFamily="18" charset="0"/>
            </a:endParaRPr>
          </a:p>
          <a:p>
            <a:pPr algn="just">
              <a:lnSpc>
                <a:spcPct val="150000"/>
              </a:lnSpc>
            </a:pPr>
            <a:r>
              <a:rPr lang="es-ES" sz="1200" dirty="0">
                <a:effectLst/>
                <a:latin typeface="Arial" panose="020B0604020202020204" pitchFamily="34" charset="0"/>
                <a:ea typeface="Times New Roman" panose="02020603050405020304" pitchFamily="18" charset="0"/>
              </a:rPr>
              <a:t>Suscripciones, publicidad y afiliaciones</a:t>
            </a:r>
            <a:endParaRPr lang="es-AR" sz="1100" dirty="0">
              <a:effectLst/>
              <a:latin typeface="Times New Roman" panose="02020603050405020304" pitchFamily="18" charset="0"/>
              <a:ea typeface="Times New Roman" panose="02020603050405020304" pitchFamily="18" charset="0"/>
            </a:endParaRPr>
          </a:p>
          <a:p>
            <a:pPr algn="just">
              <a:lnSpc>
                <a:spcPct val="150000"/>
              </a:lnSpc>
            </a:pPr>
            <a:r>
              <a:rPr lang="es-ES" sz="1200" dirty="0">
                <a:effectLst/>
                <a:latin typeface="Arial" panose="020B0604020202020204" pitchFamily="34" charset="0"/>
                <a:ea typeface="Times New Roman" panose="02020603050405020304" pitchFamily="18" charset="0"/>
              </a:rPr>
              <a:t>Educación y Capacitación Cooperativa</a:t>
            </a:r>
            <a:endParaRPr lang="es-AR" sz="1100" dirty="0">
              <a:effectLst/>
              <a:latin typeface="Times New Roman" panose="02020603050405020304" pitchFamily="18" charset="0"/>
              <a:ea typeface="Times New Roman" panose="02020603050405020304" pitchFamily="18" charset="0"/>
            </a:endParaRPr>
          </a:p>
          <a:p>
            <a:pPr algn="just">
              <a:lnSpc>
                <a:spcPct val="150000"/>
              </a:lnSpc>
            </a:pPr>
            <a:r>
              <a:rPr lang="es-ES" sz="1200" dirty="0">
                <a:effectLst/>
                <a:latin typeface="Arial" panose="020B0604020202020204" pitchFamily="34" charset="0"/>
                <a:ea typeface="Times New Roman" panose="02020603050405020304" pitchFamily="18" charset="0"/>
              </a:rPr>
              <a:t>Representación e Inversión Consejo de Administración</a:t>
            </a:r>
            <a:endParaRPr lang="es-AR" sz="1100" dirty="0">
              <a:effectLst/>
              <a:latin typeface="Times New Roman" panose="02020603050405020304" pitchFamily="18" charset="0"/>
              <a:ea typeface="Times New Roman" panose="02020603050405020304" pitchFamily="18" charset="0"/>
            </a:endParaRPr>
          </a:p>
          <a:p>
            <a:pPr algn="just">
              <a:lnSpc>
                <a:spcPct val="150000"/>
              </a:lnSpc>
            </a:pPr>
            <a:r>
              <a:rPr lang="es-ES" sz="1200" dirty="0">
                <a:effectLst/>
                <a:latin typeface="Arial" panose="020B0604020202020204" pitchFamily="34" charset="0"/>
                <a:ea typeface="Times New Roman" panose="02020603050405020304" pitchFamily="18" charset="0"/>
              </a:rPr>
              <a:t>Importe pagado por reparaciones de electrodomésticos dañados</a:t>
            </a:r>
            <a:endParaRPr lang="es-AR" sz="1100" dirty="0">
              <a:effectLst/>
              <a:latin typeface="Times New Roman" panose="02020603050405020304" pitchFamily="18" charset="0"/>
              <a:ea typeface="Times New Roman" panose="02020603050405020304" pitchFamily="18" charset="0"/>
            </a:endParaRPr>
          </a:p>
          <a:p>
            <a:pPr algn="just">
              <a:lnSpc>
                <a:spcPct val="150000"/>
              </a:lnSpc>
            </a:pPr>
            <a:r>
              <a:rPr lang="es-ES" sz="2000" dirty="0">
                <a:effectLst/>
                <a:latin typeface="Arial" panose="020B0604020202020204" pitchFamily="34" charset="0"/>
                <a:ea typeface="Times New Roman" panose="02020603050405020304" pitchFamily="18" charset="0"/>
              </a:rPr>
              <a:t> </a:t>
            </a:r>
            <a:endParaRPr lang="es-AR" sz="1100" dirty="0">
              <a:effectLst/>
              <a:latin typeface="Times New Roman" panose="02020603050405020304" pitchFamily="18" charset="0"/>
              <a:ea typeface="Times New Roman" panose="02020603050405020304" pitchFamily="18" charset="0"/>
            </a:endParaRPr>
          </a:p>
          <a:p>
            <a:pPr algn="just">
              <a:lnSpc>
                <a:spcPct val="150000"/>
              </a:lnSpc>
            </a:pPr>
            <a:r>
              <a:rPr lang="es-ES" sz="2000" dirty="0">
                <a:solidFill>
                  <a:srgbClr val="FF0000"/>
                </a:solidFill>
                <a:effectLst/>
                <a:latin typeface="Arial" panose="020B0604020202020204" pitchFamily="34" charset="0"/>
                <a:ea typeface="Times New Roman" panose="02020603050405020304" pitchFamily="18" charset="0"/>
              </a:rPr>
              <a:t> </a:t>
            </a:r>
            <a:endParaRPr lang="es-AR"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651800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4F35B72-3096-E73F-FC18-6BA8408BF23B}"/>
              </a:ext>
            </a:extLst>
          </p:cNvPr>
          <p:cNvSpPr txBox="1"/>
          <p:nvPr/>
        </p:nvSpPr>
        <p:spPr>
          <a:xfrm>
            <a:off x="1562100" y="1200216"/>
            <a:ext cx="10299700" cy="4457567"/>
          </a:xfrm>
          <a:prstGeom prst="rect">
            <a:avLst/>
          </a:prstGeom>
          <a:solidFill>
            <a:schemeClr val="accent2">
              <a:lumMod val="40000"/>
              <a:lumOff val="60000"/>
            </a:schemeClr>
          </a:solidFill>
        </p:spPr>
        <p:txBody>
          <a:bodyPr wrap="square">
            <a:spAutoFit/>
          </a:bodyPr>
          <a:lstStyle/>
          <a:p>
            <a:pPr algn="just">
              <a:lnSpc>
                <a:spcPct val="150000"/>
              </a:lnSpc>
            </a:pPr>
            <a:r>
              <a:rPr lang="es-ES" sz="2400" u="sng"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Circuito Económico Financiero</a:t>
            </a:r>
            <a:r>
              <a:rPr lang="es-ES" sz="2400" dirty="0">
                <a:effectLst/>
                <a:latin typeface="Arial" panose="020B0604020202020204" pitchFamily="34" charset="0"/>
                <a:ea typeface="Times New Roman" panose="02020603050405020304" pitchFamily="18" charset="0"/>
              </a:rPr>
              <a:t>:</a:t>
            </a:r>
            <a:endParaRPr lang="es-AR" sz="2400" dirty="0">
              <a:effectLst/>
              <a:latin typeface="Times New Roman" panose="02020603050405020304" pitchFamily="18" charset="0"/>
              <a:ea typeface="Times New Roman" panose="02020603050405020304" pitchFamily="18" charset="0"/>
            </a:endParaRPr>
          </a:p>
          <a:p>
            <a:pPr algn="just">
              <a:lnSpc>
                <a:spcPct val="150000"/>
              </a:lnSpc>
            </a:pPr>
            <a:r>
              <a:rPr lang="es-ES" sz="2400" dirty="0">
                <a:effectLst/>
                <a:latin typeface="Arial" panose="020B0604020202020204" pitchFamily="34" charset="0"/>
                <a:ea typeface="Times New Roman" panose="02020603050405020304" pitchFamily="18" charset="0"/>
              </a:rPr>
              <a:t>El circuito económico financiero que la Cooperativa Eléctrica de Tres Algarrobos Limitada generó en el Ejercicio, es un hecho a destacar. Estos valores surgen de la ponderación del VAC Visibilizado a los/as asociados/as, al personal y a la comunidad. Esto nos da como resultado:</a:t>
            </a:r>
            <a:endParaRPr lang="es-AR" sz="2400" dirty="0">
              <a:effectLst/>
              <a:latin typeface="Times New Roman" panose="02020603050405020304" pitchFamily="18" charset="0"/>
              <a:ea typeface="Times New Roman" panose="02020603050405020304" pitchFamily="18" charset="0"/>
            </a:endParaRPr>
          </a:p>
          <a:p>
            <a:pPr marR="900430" algn="ctr">
              <a:lnSpc>
                <a:spcPct val="150000"/>
              </a:lnSpc>
            </a:pPr>
            <a:r>
              <a:rPr lang="es-ES" sz="2400" b="1" dirty="0">
                <a:effectLst/>
                <a:latin typeface="Arial" panose="020B0604020202020204" pitchFamily="34" charset="0"/>
                <a:ea typeface="Times New Roman" panose="02020603050405020304" pitchFamily="18" charset="0"/>
              </a:rPr>
              <a:t>Circuito Económico financiero generado en forma directa en el Ejercicio</a:t>
            </a:r>
            <a:endParaRPr lang="es-AR" sz="2400" dirty="0">
              <a:effectLst/>
              <a:latin typeface="Times New Roman" panose="02020603050405020304" pitchFamily="18" charset="0"/>
              <a:ea typeface="Times New Roman" panose="02020603050405020304" pitchFamily="18" charset="0"/>
            </a:endParaRPr>
          </a:p>
          <a:p>
            <a:pPr marR="900430" algn="ctr">
              <a:lnSpc>
                <a:spcPct val="150000"/>
              </a:lnSpc>
            </a:pPr>
            <a:r>
              <a:rPr lang="es-ES" sz="2400" b="1" dirty="0">
                <a:effectLst/>
                <a:latin typeface="Arial" panose="020B0604020202020204" pitchFamily="34" charset="0"/>
                <a:ea typeface="Times New Roman" panose="02020603050405020304" pitchFamily="18" charset="0"/>
              </a:rPr>
              <a:t>$ 964.062.057,20</a:t>
            </a:r>
            <a:endParaRPr lang="es-AR"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09154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C9D793EB-0C7A-1FC5-C9CD-8256AC701420}"/>
              </a:ext>
            </a:extLst>
          </p:cNvPr>
          <p:cNvSpPr txBox="1"/>
          <p:nvPr/>
        </p:nvSpPr>
        <p:spPr>
          <a:xfrm>
            <a:off x="596900" y="349544"/>
            <a:ext cx="11493500" cy="5954322"/>
          </a:xfrm>
          <a:prstGeom prst="rect">
            <a:avLst/>
          </a:prstGeom>
          <a:noFill/>
          <a:ln w="57150">
            <a:solidFill>
              <a:schemeClr val="tx1"/>
            </a:solidFill>
          </a:ln>
        </p:spPr>
        <p:txBody>
          <a:bodyPr wrap="square">
            <a:spAutoFit/>
          </a:bodyPr>
          <a:lstStyle/>
          <a:p>
            <a:pPr algn="ctr">
              <a:lnSpc>
                <a:spcPct val="150000"/>
              </a:lnSpc>
            </a:pPr>
            <a:r>
              <a:rPr lang="es-ES" sz="1800" u="sng"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Prácticas Justas de Operación</a:t>
            </a:r>
            <a:endParaRPr lang="es-AR" sz="1100"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nSpc>
                <a:spcPct val="150000"/>
              </a:lnSpc>
            </a:pPr>
            <a:r>
              <a:rPr lang="es-ES" sz="1700" dirty="0">
                <a:effectLst/>
                <a:latin typeface="Arial" panose="020B0604020202020204" pitchFamily="34" charset="0"/>
                <a:ea typeface="Times New Roman" panose="02020603050405020304" pitchFamily="18" charset="0"/>
              </a:rPr>
              <a:t>La dimensión Práctica Justa de la Operación se refiere a la conducta ética de la cooperativa en sus actividades, incluyendo en ellas las relaciones con sus asociados/as, otras organizaciones y el Estado.</a:t>
            </a:r>
            <a:endParaRPr lang="es-AR" sz="1700" dirty="0">
              <a:effectLst/>
              <a:latin typeface="Times New Roman" panose="02020603050405020304" pitchFamily="18" charset="0"/>
              <a:ea typeface="Times New Roman" panose="02020603050405020304" pitchFamily="18" charset="0"/>
            </a:endParaRPr>
          </a:p>
          <a:p>
            <a:pPr>
              <a:lnSpc>
                <a:spcPct val="150000"/>
              </a:lnSpc>
            </a:pPr>
            <a:r>
              <a:rPr lang="es-ES" sz="1700" dirty="0">
                <a:effectLst/>
                <a:latin typeface="Arial" panose="020B0604020202020204" pitchFamily="34" charset="0"/>
                <a:ea typeface="Times New Roman" panose="02020603050405020304" pitchFamily="18" charset="0"/>
              </a:rPr>
              <a:t>En función de las características de los servicios que brinda la Cooperativa Eléctrica de Tres Algarrobos Limitada y su carácter cooperativo se mencionan como componentes de esta Dimensión, los ahorros y/o beneficios que los asociados obtienen en algunos servicios, cuantificados en el cálculo del valor agregado cooperativo invisibilizado.</a:t>
            </a:r>
            <a:endParaRPr lang="es-AR" sz="1700" dirty="0">
              <a:effectLst/>
              <a:latin typeface="Times New Roman" panose="02020603050405020304" pitchFamily="18" charset="0"/>
              <a:ea typeface="Times New Roman" panose="02020603050405020304" pitchFamily="18" charset="0"/>
            </a:endParaRPr>
          </a:p>
          <a:p>
            <a:pPr marL="342900" lvl="0" indent="-342900">
              <a:lnSpc>
                <a:spcPct val="150000"/>
              </a:lnSpc>
              <a:buSzPts val="2600"/>
              <a:buFont typeface="Wingdings" panose="05000000000000000000" pitchFamily="2" charset="2"/>
              <a:buChar char=""/>
            </a:pPr>
            <a:r>
              <a:rPr lang="es-ES" sz="1700" dirty="0">
                <a:effectLst/>
                <a:latin typeface="Arial" panose="020B0604020202020204" pitchFamily="34" charset="0"/>
                <a:ea typeface="Times New Roman" panose="02020603050405020304" pitchFamily="18" charset="0"/>
              </a:rPr>
              <a:t>No cobro de atención de reclamos</a:t>
            </a:r>
            <a:endParaRPr lang="es-AR" sz="1700" dirty="0">
              <a:effectLst/>
              <a:latin typeface="Times New Roman" panose="02020603050405020304" pitchFamily="18" charset="0"/>
              <a:ea typeface="Times New Roman" panose="02020603050405020304" pitchFamily="18" charset="0"/>
            </a:endParaRPr>
          </a:p>
          <a:p>
            <a:pPr marL="342900" lvl="0" indent="-342900">
              <a:lnSpc>
                <a:spcPct val="150000"/>
              </a:lnSpc>
              <a:buSzPts val="2600"/>
              <a:buFont typeface="Wingdings" panose="05000000000000000000" pitchFamily="2" charset="2"/>
              <a:buChar char=""/>
            </a:pPr>
            <a:r>
              <a:rPr lang="es-ES" sz="1700" dirty="0">
                <a:effectLst/>
                <a:latin typeface="Arial" panose="020B0604020202020204" pitchFamily="34" charset="0"/>
                <a:ea typeface="Times New Roman" panose="02020603050405020304" pitchFamily="18" charset="0"/>
              </a:rPr>
              <a:t>Mantenimiento y operación de la única planta solar fotovoltaica instalada en la región.</a:t>
            </a:r>
            <a:endParaRPr lang="es-AR" sz="1700" dirty="0">
              <a:effectLst/>
              <a:latin typeface="Times New Roman" panose="02020603050405020304" pitchFamily="18" charset="0"/>
              <a:ea typeface="Times New Roman" panose="02020603050405020304" pitchFamily="18" charset="0"/>
            </a:endParaRPr>
          </a:p>
          <a:p>
            <a:pPr marL="342900" lvl="0" indent="-342900">
              <a:lnSpc>
                <a:spcPct val="150000"/>
              </a:lnSpc>
              <a:buSzPts val="2600"/>
              <a:buFont typeface="Wingdings" panose="05000000000000000000" pitchFamily="2" charset="2"/>
              <a:buChar char=""/>
            </a:pPr>
            <a:r>
              <a:rPr lang="es-ES" sz="1700" dirty="0">
                <a:effectLst/>
                <a:latin typeface="Arial" panose="020B0604020202020204" pitchFamily="34" charset="0"/>
                <a:ea typeface="Times New Roman" panose="02020603050405020304" pitchFamily="18" charset="0"/>
              </a:rPr>
              <a:t>Inclusión Eléctrica y Social de nuevos asociados.</a:t>
            </a:r>
            <a:endParaRPr lang="es-AR" sz="1700" dirty="0">
              <a:effectLst/>
              <a:latin typeface="Times New Roman" panose="02020603050405020304" pitchFamily="18" charset="0"/>
              <a:ea typeface="Times New Roman" panose="02020603050405020304" pitchFamily="18" charset="0"/>
            </a:endParaRPr>
          </a:p>
          <a:p>
            <a:pPr marL="342900" lvl="0" indent="-342900">
              <a:lnSpc>
                <a:spcPct val="150000"/>
              </a:lnSpc>
              <a:buSzPts val="2600"/>
              <a:buFont typeface="Wingdings" panose="05000000000000000000" pitchFamily="2" charset="2"/>
              <a:buChar char=""/>
            </a:pPr>
            <a:r>
              <a:rPr lang="es-ES" sz="1700" dirty="0">
                <a:effectLst/>
                <a:latin typeface="Arial" panose="020B0604020202020204" pitchFamily="34" charset="0"/>
                <a:ea typeface="Times New Roman" panose="02020603050405020304" pitchFamily="18" charset="0"/>
              </a:rPr>
              <a:t>Fibra Óptica al Hogar</a:t>
            </a:r>
            <a:endParaRPr lang="es-AR" sz="1700" dirty="0">
              <a:effectLst/>
              <a:latin typeface="Times New Roman" panose="02020603050405020304" pitchFamily="18" charset="0"/>
              <a:ea typeface="Times New Roman" panose="02020603050405020304" pitchFamily="18" charset="0"/>
            </a:endParaRPr>
          </a:p>
          <a:p>
            <a:pPr marL="342900" lvl="0" indent="-342900">
              <a:lnSpc>
                <a:spcPct val="150000"/>
              </a:lnSpc>
              <a:buSzPts val="2600"/>
              <a:buFont typeface="Wingdings" panose="05000000000000000000" pitchFamily="2" charset="2"/>
              <a:buChar char=""/>
            </a:pPr>
            <a:r>
              <a:rPr lang="es-ES" sz="1700" dirty="0">
                <a:effectLst/>
                <a:latin typeface="Arial" panose="020B0604020202020204" pitchFamily="34" charset="0"/>
                <a:ea typeface="Times New Roman" panose="02020603050405020304" pitchFamily="18" charset="0"/>
              </a:rPr>
              <a:t>Los servicios sociales son a costo muy inferior a los de otras empresas del mercado y zona.</a:t>
            </a:r>
            <a:endParaRPr lang="es-AR" sz="1700" dirty="0">
              <a:effectLst/>
              <a:latin typeface="Times New Roman" panose="02020603050405020304" pitchFamily="18" charset="0"/>
              <a:ea typeface="Times New Roman" panose="02020603050405020304" pitchFamily="18" charset="0"/>
            </a:endParaRPr>
          </a:p>
          <a:p>
            <a:pPr marL="342900" lvl="0" indent="-342900">
              <a:lnSpc>
                <a:spcPct val="150000"/>
              </a:lnSpc>
              <a:buSzPts val="2600"/>
              <a:buFont typeface="Wingdings" panose="05000000000000000000" pitchFamily="2" charset="2"/>
              <a:buChar char=""/>
            </a:pPr>
            <a:r>
              <a:rPr lang="es-ES" sz="1700" dirty="0">
                <a:effectLst/>
                <a:latin typeface="Arial" panose="020B0604020202020204" pitchFamily="34" charset="0"/>
                <a:ea typeface="Times New Roman" panose="02020603050405020304" pitchFamily="18" charset="0"/>
              </a:rPr>
              <a:t>Se realizaron préstamos gratuitos del Salón Auditorio al Municipio, al Hospital a Instituciones de la comunidad (incluye iluminación, calefacción o aire acondicionado, cocina, etc.)</a:t>
            </a:r>
            <a:endParaRPr lang="es-AR" sz="1700" dirty="0">
              <a:effectLst/>
              <a:latin typeface="Times New Roman" panose="02020603050405020304" pitchFamily="18" charset="0"/>
              <a:ea typeface="Times New Roman" panose="02020603050405020304" pitchFamily="18" charset="0"/>
            </a:endParaRPr>
          </a:p>
          <a:p>
            <a:pPr>
              <a:lnSpc>
                <a:spcPct val="150000"/>
              </a:lnSpc>
            </a:pPr>
            <a:r>
              <a:rPr lang="es-ES" sz="1700" dirty="0">
                <a:effectLst/>
                <a:latin typeface="Arial" panose="020B0604020202020204" pitchFamily="34" charset="0"/>
                <a:ea typeface="Times New Roman" panose="02020603050405020304" pitchFamily="18" charset="0"/>
              </a:rPr>
              <a:t>Lo explicitado, permite observar cómo se conjuga en la CETAL, la eficiencia en la prestación de los servicios con la eficacia asociativa.</a:t>
            </a:r>
            <a:endParaRPr lang="es-AR" sz="17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524599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F3AEB29B-0DB0-F82B-9324-F79FF6576E88}"/>
              </a:ext>
            </a:extLst>
          </p:cNvPr>
          <p:cNvSpPr txBox="1"/>
          <p:nvPr/>
        </p:nvSpPr>
        <p:spPr>
          <a:xfrm>
            <a:off x="1739900" y="295439"/>
            <a:ext cx="12776200" cy="1277273"/>
          </a:xfrm>
          <a:prstGeom prst="rect">
            <a:avLst/>
          </a:prstGeom>
          <a:noFill/>
        </p:spPr>
        <p:txBody>
          <a:bodyPr wrap="square">
            <a:spAutoFit/>
          </a:bodyPr>
          <a:lstStyle/>
          <a:p>
            <a:pPr marR="4140835" algn="ctr">
              <a:lnSpc>
                <a:spcPct val="107000"/>
              </a:lnSpc>
              <a:spcAft>
                <a:spcPts val="800"/>
              </a:spcAft>
            </a:pPr>
            <a:r>
              <a:rPr kumimoji="1" lang="es-AR" sz="28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Cuarto Principio:</a:t>
            </a:r>
            <a:r>
              <a:rPr kumimoji="1" lang="es-AR"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kumimoji="1" lang="es-AR"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kumimoji="1" lang="es-AR"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“Autonomía e independencia”</a:t>
            </a:r>
          </a:p>
          <a:p>
            <a:pPr marR="4140835" algn="ctr">
              <a:lnSpc>
                <a:spcPct val="107000"/>
              </a:lnSpc>
              <a:spcAft>
                <a:spcPts val="800"/>
              </a:spcAft>
            </a:pPr>
            <a:endParaRPr lang="es-AR" sz="105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xmlns="" id="{D3D987B0-63B1-E0B1-4F28-E8778E248ED5}"/>
              </a:ext>
            </a:extLst>
          </p:cNvPr>
          <p:cNvSpPr txBox="1"/>
          <p:nvPr/>
        </p:nvSpPr>
        <p:spPr>
          <a:xfrm>
            <a:off x="765146" y="1307919"/>
            <a:ext cx="11189355" cy="2793522"/>
          </a:xfrm>
          <a:prstGeom prst="rect">
            <a:avLst/>
          </a:prstGeom>
          <a:noFill/>
        </p:spPr>
        <p:txBody>
          <a:bodyPr wrap="square">
            <a:spAutoFit/>
          </a:bodyPr>
          <a:lstStyle/>
          <a:p>
            <a:pPr indent="226695" algn="ctr">
              <a:lnSpc>
                <a:spcPct val="150000"/>
              </a:lnSpc>
            </a:pPr>
            <a:r>
              <a:rPr lang="es-AR" sz="2400" b="1" i="1" dirty="0">
                <a:solidFill>
                  <a:srgbClr val="004064"/>
                </a:solidFill>
                <a:latin typeface="Segoe UI" panose="020B0502040204020203" pitchFamily="34" charset="0"/>
                <a:ea typeface="Calibri" panose="020F0502020204030204" pitchFamily="34" charset="0"/>
              </a:rPr>
              <a:t>“Las cooperativas son organizaciones autónomas de ayuda mutua, controladas por sus miembros. Si entran en acuerdo con otras organizaciones (incluyendo gobiernos) o tienen capital de fuentes externas, lo realizan en términos que aseguren el control democrático por parte de sus miembros y mantengan la autonomía de la cooperativa”.</a:t>
            </a:r>
          </a:p>
        </p:txBody>
      </p:sp>
      <p:pic>
        <p:nvPicPr>
          <p:cNvPr id="7" name="Imagen 6" descr="Icono&#10;&#10;El contenido generado por IA puede ser incorrecto.">
            <a:extLst>
              <a:ext uri="{FF2B5EF4-FFF2-40B4-BE49-F238E27FC236}">
                <a16:creationId xmlns:a16="http://schemas.microsoft.com/office/drawing/2014/main" xmlns="" id="{199E5A6A-FB23-0FCB-3467-FBE85033E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665" y="5024762"/>
            <a:ext cx="1177699" cy="1177699"/>
          </a:xfrm>
          <a:prstGeom prst="rect">
            <a:avLst/>
          </a:prstGeom>
        </p:spPr>
      </p:pic>
      <p:pic>
        <p:nvPicPr>
          <p:cNvPr id="10" name="Imagen 9" descr="Interfaz de usuario gráfica&#10;&#10;El contenido generado por IA puede ser incorrecto.">
            <a:extLst>
              <a:ext uri="{FF2B5EF4-FFF2-40B4-BE49-F238E27FC236}">
                <a16:creationId xmlns:a16="http://schemas.microsoft.com/office/drawing/2014/main" xmlns="" id="{792BB50A-D60E-A128-0E63-72C3BDADE8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1374" y="5024762"/>
            <a:ext cx="1177700" cy="1177700"/>
          </a:xfrm>
          <a:prstGeom prst="rect">
            <a:avLst/>
          </a:prstGeom>
        </p:spPr>
      </p:pic>
    </p:spTree>
    <p:extLst>
      <p:ext uri="{BB962C8B-B14F-4D97-AF65-F5344CB8AC3E}">
        <p14:creationId xmlns:p14="http://schemas.microsoft.com/office/powerpoint/2010/main" val="28045221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B78E6D8-3C7D-31D7-5837-32CD482F834F}"/>
              </a:ext>
            </a:extLst>
          </p:cNvPr>
          <p:cNvSpPr txBox="1"/>
          <p:nvPr/>
        </p:nvSpPr>
        <p:spPr>
          <a:xfrm>
            <a:off x="1739900" y="232282"/>
            <a:ext cx="10299700" cy="2637838"/>
          </a:xfrm>
          <a:prstGeom prst="rect">
            <a:avLst/>
          </a:prstGeom>
          <a:noFill/>
        </p:spPr>
        <p:txBody>
          <a:bodyPr wrap="square">
            <a:spAutoFit/>
          </a:bodyPr>
          <a:lstStyle/>
          <a:p>
            <a:pPr>
              <a:lnSpc>
                <a:spcPct val="150000"/>
              </a:lnSpc>
            </a:pPr>
            <a:r>
              <a:rPr lang="es-ES" sz="1800" b="1" dirty="0">
                <a:effectLst/>
                <a:latin typeface="Arial" panose="020B0604020202020204" pitchFamily="34" charset="0"/>
                <a:ea typeface="Times New Roman" panose="02020603050405020304" pitchFamily="18" charset="0"/>
              </a:rPr>
              <a:t>El principio de Autonomía e Independencia se pondera teniendo en cuenta las Dimensiones:</a:t>
            </a:r>
            <a:endParaRPr lang="es-AR" sz="1100" dirty="0">
              <a:effectLst/>
              <a:latin typeface="Times New Roman" panose="02020603050405020304" pitchFamily="18" charset="0"/>
              <a:ea typeface="Times New Roman" panose="02020603050405020304" pitchFamily="18" charset="0"/>
            </a:endParaRPr>
          </a:p>
          <a:p>
            <a:pPr marL="342900" lvl="0" indent="-342900">
              <a:lnSpc>
                <a:spcPct val="150000"/>
              </a:lnSpc>
              <a:buSzPts val="2800"/>
              <a:buFont typeface="Symbol" panose="05050102010706020507" pitchFamily="18" charset="2"/>
              <a:buChar char=""/>
            </a:pPr>
            <a:r>
              <a:rPr lang="es-ES" sz="1800" b="1" dirty="0">
                <a:effectLst/>
                <a:latin typeface="Arial" panose="020B0604020202020204" pitchFamily="34" charset="0"/>
                <a:ea typeface="+mn-ea"/>
                <a:cs typeface="+mn-cs"/>
              </a:rPr>
              <a:t>Independencia financiera</a:t>
            </a:r>
            <a:endParaRPr lang="es-AR" sz="1100" dirty="0">
              <a:effectLst/>
              <a:latin typeface="Times New Roman" panose="02020603050405020304" pitchFamily="18" charset="0"/>
              <a:ea typeface="+mn-ea"/>
              <a:cs typeface="+mn-cs"/>
            </a:endParaRPr>
          </a:p>
          <a:p>
            <a:pPr marL="342900" lvl="0" indent="-342900">
              <a:lnSpc>
                <a:spcPct val="150000"/>
              </a:lnSpc>
              <a:spcAft>
                <a:spcPts val="800"/>
              </a:spcAft>
              <a:buSzPts val="2800"/>
              <a:buFont typeface="Symbol" panose="05050102010706020507" pitchFamily="18" charset="2"/>
              <a:buChar char=""/>
              <a:tabLst>
                <a:tab pos="450215" algn="l"/>
              </a:tabLst>
            </a:pPr>
            <a:r>
              <a:rPr lang="es-ES" sz="1800" b="1" dirty="0">
                <a:effectLst/>
                <a:latin typeface="Arial" panose="020B0604020202020204" pitchFamily="34" charset="0"/>
                <a:ea typeface="Times New Roman" panose="02020603050405020304" pitchFamily="18" charset="0"/>
                <a:cs typeface="+mn-cs"/>
              </a:rPr>
              <a:t>Participación en otras organizaciones</a:t>
            </a:r>
            <a:endParaRPr lang="es-AR" sz="1050" dirty="0">
              <a:effectLst/>
              <a:latin typeface="Calibri" panose="020F0502020204030204" pitchFamily="34" charset="0"/>
              <a:ea typeface="+mn-ea"/>
              <a:cs typeface="+mn-cs"/>
            </a:endParaRPr>
          </a:p>
          <a:p>
            <a:pPr marL="342900" lvl="0" indent="-342900">
              <a:lnSpc>
                <a:spcPct val="150000"/>
              </a:lnSpc>
              <a:buSzPts val="2800"/>
              <a:buFont typeface="Symbol" panose="05050102010706020507" pitchFamily="18" charset="2"/>
              <a:buChar char=""/>
            </a:pPr>
            <a:r>
              <a:rPr lang="es-ES" sz="1800" b="1" dirty="0">
                <a:effectLst/>
                <a:latin typeface="Arial" panose="020B0604020202020204" pitchFamily="34" charset="0"/>
                <a:ea typeface="+mn-ea"/>
                <a:cs typeface="+mn-cs"/>
              </a:rPr>
              <a:t>Autonomía de partícipes no asociados/as</a:t>
            </a:r>
            <a:endParaRPr lang="es-AR" sz="1100" dirty="0">
              <a:effectLst/>
              <a:latin typeface="Times New Roman" panose="02020603050405020304" pitchFamily="18" charset="0"/>
              <a:ea typeface="+mn-ea"/>
              <a:cs typeface="+mn-cs"/>
            </a:endParaRPr>
          </a:p>
          <a:p>
            <a:pPr marL="342900" lvl="0" indent="-342900">
              <a:lnSpc>
                <a:spcPct val="150000"/>
              </a:lnSpc>
              <a:buSzPts val="2800"/>
              <a:buFont typeface="Symbol" panose="05050102010706020507" pitchFamily="18" charset="2"/>
              <a:buChar char=""/>
            </a:pPr>
            <a:r>
              <a:rPr lang="es-ES" sz="1800" b="1" dirty="0">
                <a:effectLst/>
                <a:latin typeface="Arial" panose="020B0604020202020204" pitchFamily="34" charset="0"/>
                <a:ea typeface="+mn-ea"/>
                <a:cs typeface="+mn-cs"/>
              </a:rPr>
              <a:t>Anticorrupción – Normas de prevención de lavado de dinero y financiamiento al terrorismo</a:t>
            </a:r>
            <a:endParaRPr lang="es-AR" sz="1100" dirty="0">
              <a:effectLst/>
              <a:latin typeface="Times New Roman" panose="02020603050405020304" pitchFamily="18" charset="0"/>
              <a:ea typeface="+mn-ea"/>
              <a:cs typeface="+mn-cs"/>
            </a:endParaRPr>
          </a:p>
        </p:txBody>
      </p:sp>
      <p:sp>
        <p:nvSpPr>
          <p:cNvPr id="5" name="CuadroTexto 4">
            <a:extLst>
              <a:ext uri="{FF2B5EF4-FFF2-40B4-BE49-F238E27FC236}">
                <a16:creationId xmlns:a16="http://schemas.microsoft.com/office/drawing/2014/main" xmlns="" id="{5E35861F-2BB8-F78D-6E67-6055CD8E56EC}"/>
              </a:ext>
            </a:extLst>
          </p:cNvPr>
          <p:cNvSpPr txBox="1"/>
          <p:nvPr/>
        </p:nvSpPr>
        <p:spPr>
          <a:xfrm>
            <a:off x="685800" y="3429000"/>
            <a:ext cx="11112500" cy="2622000"/>
          </a:xfrm>
          <a:prstGeom prst="rect">
            <a:avLst/>
          </a:prstGeom>
          <a:noFill/>
          <a:ln w="57150">
            <a:solidFill>
              <a:schemeClr val="accent2">
                <a:lumMod val="60000"/>
                <a:lumOff val="40000"/>
              </a:schemeClr>
            </a:solidFill>
          </a:ln>
        </p:spPr>
        <p:txBody>
          <a:bodyPr wrap="square">
            <a:spAutoFit/>
          </a:bodyPr>
          <a:lstStyle/>
          <a:p>
            <a:pPr>
              <a:lnSpc>
                <a:spcPct val="150000"/>
              </a:lnSpc>
            </a:pPr>
            <a:r>
              <a:rPr lang="es-ES" sz="2000" u="sng" dirty="0">
                <a:effectLst/>
                <a:latin typeface="Arial" panose="020B0604020202020204" pitchFamily="34" charset="0"/>
                <a:ea typeface="Times New Roman" panose="02020603050405020304" pitchFamily="18" charset="0"/>
              </a:rPr>
              <a:t>Independencia financiera</a:t>
            </a:r>
            <a:r>
              <a:rPr lang="es-ES" sz="2000" dirty="0">
                <a:effectLst/>
                <a:latin typeface="Arial" panose="020B0604020202020204" pitchFamily="34" charset="0"/>
                <a:ea typeface="Times New Roman" panose="02020603050405020304" pitchFamily="18" charset="0"/>
              </a:rPr>
              <a:t>:</a:t>
            </a:r>
            <a:endParaRPr lang="es-AR" sz="1200" dirty="0">
              <a:effectLst/>
              <a:latin typeface="Times New Roman" panose="02020603050405020304" pitchFamily="18" charset="0"/>
              <a:ea typeface="Times New Roman" panose="02020603050405020304" pitchFamily="18" charset="0"/>
            </a:endParaRPr>
          </a:p>
          <a:p>
            <a:pPr algn="just">
              <a:lnSpc>
                <a:spcPct val="150000"/>
              </a:lnSpc>
            </a:pPr>
            <a:r>
              <a:rPr lang="es-ES" sz="1800" dirty="0">
                <a:effectLst/>
                <a:latin typeface="Arial" panose="020B0604020202020204" pitchFamily="34" charset="0"/>
                <a:ea typeface="Times New Roman" panose="02020603050405020304" pitchFamily="18" charset="0"/>
              </a:rPr>
              <a:t>Del análisis y ponderación económica y financiera de la presente Dimensión, se observa total independencia económica e institucional de la CETAL en relación con otras entidades e instituciones. También se explicita que no se observa presencia de donaciones ni subsidios, que comprometan la libertad de acción del Consejo de Administración para la toma de decisiones a nivel de la comunidad y en otros ámbitos donde desarrolla su accionar</a:t>
            </a:r>
            <a:r>
              <a:rPr lang="es-ES" sz="2000" dirty="0">
                <a:effectLst/>
                <a:latin typeface="Arial" panose="020B0604020202020204" pitchFamily="34" charset="0"/>
                <a:ea typeface="Times New Roman" panose="02020603050405020304" pitchFamily="18" charset="0"/>
              </a:rPr>
              <a:t>.</a:t>
            </a:r>
            <a:endParaRPr lang="es-AR"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102122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03FA0E5E-5BA9-E5BF-1BA8-D038B7928734}"/>
              </a:ext>
            </a:extLst>
          </p:cNvPr>
          <p:cNvSpPr txBox="1"/>
          <p:nvPr/>
        </p:nvSpPr>
        <p:spPr>
          <a:xfrm>
            <a:off x="1625600" y="205521"/>
            <a:ext cx="10337800" cy="6446958"/>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lin ang="8100000" scaled="1"/>
            <a:tileRect/>
          </a:gradFill>
          <a:scene3d>
            <a:camera prst="orthographicFront"/>
            <a:lightRig rig="threePt" dir="t"/>
          </a:scene3d>
          <a:sp3d>
            <a:bevelT/>
          </a:sp3d>
        </p:spPr>
        <p:txBody>
          <a:bodyPr wrap="square">
            <a:spAutoFit/>
          </a:bodyPr>
          <a:lstStyle/>
          <a:p>
            <a:pPr>
              <a:lnSpc>
                <a:spcPct val="150000"/>
              </a:lnSpc>
              <a:spcAft>
                <a:spcPts val="800"/>
              </a:spcAft>
              <a:tabLst>
                <a:tab pos="450215" algn="l"/>
              </a:tabLst>
            </a:pPr>
            <a:r>
              <a:rPr lang="es-ES" sz="2800" dirty="0">
                <a:effectLst/>
                <a:latin typeface="Arial" panose="020B0604020202020204" pitchFamily="34" charset="0"/>
                <a:ea typeface="Times New Roman" panose="02020603050405020304" pitchFamily="18" charset="0"/>
                <a:cs typeface="Times New Roman" panose="02020603050405020304" pitchFamily="18" charset="0"/>
              </a:rPr>
              <a:t>Participación en otras organizaciones:</a:t>
            </a:r>
            <a:endParaRPr lang="es-AR"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tabLst>
                <a:tab pos="903605" algn="l"/>
              </a:tabLst>
            </a:pPr>
            <a:r>
              <a:rPr lang="es-AR" sz="2800" b="1" kern="1200" dirty="0">
                <a:solidFill>
                  <a:srgbClr val="FF0000"/>
                </a:solidFill>
                <a:effectLst/>
                <a:latin typeface="Arial" panose="020B0604020202020204" pitchFamily="34" charset="0"/>
                <a:ea typeface="+mn-ea"/>
                <a:cs typeface="Times New Roman" panose="02020603050405020304" pitchFamily="18" charset="0"/>
              </a:rPr>
              <a:t>Aportes de CETAL al Capital de otras Organizaciones:</a:t>
            </a:r>
            <a:endParaRPr lang="es-AR"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800"/>
              </a:spcAft>
              <a:tabLst>
                <a:tab pos="903605" algn="l"/>
              </a:tabLst>
            </a:pPr>
            <a:r>
              <a:rPr lang="es-AR" sz="2800" kern="1200" dirty="0">
                <a:solidFill>
                  <a:srgbClr val="004064"/>
                </a:solidFill>
                <a:effectLst/>
                <a:latin typeface="Arial" panose="020B0604020202020204" pitchFamily="34" charset="0"/>
                <a:ea typeface="+mn-ea"/>
                <a:cs typeface="Times New Roman" panose="02020603050405020304" pitchFamily="18" charset="0"/>
              </a:rPr>
              <a:t>FEDECOBA: Cuota asociativa y de sostenimiento. Aporte extraordinario. Compra de bienes y servicios</a:t>
            </a:r>
            <a:endParaRPr lang="es-AR"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800"/>
              </a:spcAft>
              <a:tabLst>
                <a:tab pos="903605" algn="l"/>
              </a:tabLst>
            </a:pPr>
            <a:r>
              <a:rPr lang="es-AR" sz="2800" kern="1200" dirty="0">
                <a:solidFill>
                  <a:srgbClr val="004064"/>
                </a:solidFill>
                <a:effectLst/>
                <a:latin typeface="Arial" panose="020B0604020202020204" pitchFamily="34" charset="0"/>
                <a:ea typeface="+mn-ea"/>
                <a:cs typeface="Times New Roman" panose="02020603050405020304" pitchFamily="18" charset="0"/>
              </a:rPr>
              <a:t>FECOTEL: Cuota asociativa y de sostenimiento</a:t>
            </a:r>
            <a:endParaRPr lang="es-AR"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800"/>
              </a:spcAft>
              <a:tabLst>
                <a:tab pos="903605" algn="l"/>
              </a:tabLst>
            </a:pPr>
            <a:r>
              <a:rPr lang="es-AR" sz="2800" kern="1200" dirty="0">
                <a:solidFill>
                  <a:srgbClr val="004064"/>
                </a:solidFill>
                <a:effectLst/>
                <a:latin typeface="Arial" panose="020B0604020202020204" pitchFamily="34" charset="0"/>
                <a:ea typeface="+mn-ea"/>
                <a:cs typeface="Times New Roman" panose="02020603050405020304" pitchFamily="18" charset="0"/>
              </a:rPr>
              <a:t>LA REGIONAL: Participación en FARCAM</a:t>
            </a:r>
            <a:endParaRPr lang="es-AR"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800"/>
              </a:spcAft>
              <a:tabLst>
                <a:tab pos="903605" algn="l"/>
              </a:tabLst>
            </a:pPr>
            <a:r>
              <a:rPr lang="es-AR" sz="2800" kern="1200" dirty="0">
                <a:solidFill>
                  <a:srgbClr val="004064"/>
                </a:solidFill>
                <a:effectLst/>
                <a:latin typeface="Arial" panose="020B0604020202020204" pitchFamily="34" charset="0"/>
                <a:ea typeface="+mn-ea"/>
                <a:cs typeface="Times New Roman" panose="02020603050405020304" pitchFamily="18" charset="0"/>
              </a:rPr>
              <a:t>COLSECOR: Cuota asociativa y de sostenimiento. Compra de bienes y servicios</a:t>
            </a:r>
            <a:endParaRPr lang="es-AR" sz="28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50000"/>
              </a:lnSpc>
            </a:pPr>
            <a:r>
              <a:rPr lang="es-AR" sz="2800" kern="1200" dirty="0">
                <a:solidFill>
                  <a:srgbClr val="004064"/>
                </a:solidFill>
                <a:effectLst/>
                <a:latin typeface="Arial" panose="020B0604020202020204" pitchFamily="34" charset="0"/>
                <a:ea typeface="+mn-ea"/>
              </a:rPr>
              <a:t>SERVICOOP S.A.: Compra de bienes y servicios</a:t>
            </a:r>
            <a:endParaRPr lang="es-AR"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057995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51EA4E3-DA5A-4BE1-F43E-56F8EF1D345F}"/>
              </a:ext>
            </a:extLst>
          </p:cNvPr>
          <p:cNvSpPr txBox="1"/>
          <p:nvPr/>
        </p:nvSpPr>
        <p:spPr>
          <a:xfrm>
            <a:off x="1612900" y="433136"/>
            <a:ext cx="10414000" cy="5663473"/>
          </a:xfrm>
          <a:prstGeom prst="rect">
            <a:avLst/>
          </a:prstGeom>
          <a:noFill/>
          <a:ln w="28575">
            <a:solidFill>
              <a:srgbClr val="CC6600"/>
            </a:solidFill>
            <a:extLst>
              <a:ext uri="{C807C97D-BFC1-408E-A445-0C87EB9F89A2}">
                <ask:lineSketchStyleProps xmlns:ask="http://schemas.microsoft.com/office/drawing/2018/sketchyshapes" xmlns="">
                  <ask:type>
                    <ask:lineSketchNone/>
                  </ask:type>
                </ask:lineSketchStyleProps>
              </a:ext>
            </a:extLst>
          </a:ln>
        </p:spPr>
        <p:txBody>
          <a:bodyPr wrap="square">
            <a:spAutoFit/>
          </a:bodyPr>
          <a:lstStyle/>
          <a:p>
            <a:pPr>
              <a:lnSpc>
                <a:spcPct val="150000"/>
              </a:lnSpc>
            </a:pPr>
            <a:r>
              <a:rPr lang="es-ES" sz="2400" b="1" u="sng"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Autonomía de participes no asociados/as:</a:t>
            </a:r>
            <a:endParaRPr lang="es-AR" sz="2400" b="1"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nSpc>
                <a:spcPct val="150000"/>
              </a:lnSpc>
            </a:pPr>
            <a:r>
              <a:rPr lang="es-ES" sz="2200" dirty="0">
                <a:effectLst/>
                <a:latin typeface="Arial" panose="020B0604020202020204" pitchFamily="34" charset="0"/>
                <a:ea typeface="Times New Roman" panose="02020603050405020304" pitchFamily="18" charset="0"/>
              </a:rPr>
              <a:t>Indicadores:</a:t>
            </a:r>
            <a:endParaRPr lang="es-AR" sz="2200" dirty="0">
              <a:effectLst/>
              <a:latin typeface="Times New Roman" panose="02020603050405020304" pitchFamily="18" charset="0"/>
              <a:ea typeface="Times New Roman" panose="02020603050405020304" pitchFamily="18" charset="0"/>
            </a:endParaRPr>
          </a:p>
          <a:p>
            <a:pPr marL="342900" lvl="0" indent="-342900">
              <a:lnSpc>
                <a:spcPct val="150000"/>
              </a:lnSpc>
              <a:buSzPts val="2600"/>
              <a:buFont typeface="Wingdings" panose="05000000000000000000" pitchFamily="2" charset="2"/>
              <a:buChar char=""/>
            </a:pPr>
            <a:r>
              <a:rPr lang="es-ES" sz="2200" dirty="0">
                <a:effectLst/>
                <a:latin typeface="Arial" panose="020B0604020202020204" pitchFamily="34" charset="0"/>
                <a:ea typeface="Times New Roman" panose="02020603050405020304" pitchFamily="18" charset="0"/>
              </a:rPr>
              <a:t>Ingresos por ventas totales asociados/as ($ 4.218.354.304,07)</a:t>
            </a:r>
            <a:r>
              <a:rPr lang="es-ES" sz="2200" b="1" dirty="0">
                <a:solidFill>
                  <a:srgbClr val="FF0000"/>
                </a:solidFill>
                <a:effectLst/>
                <a:latin typeface="Arial" panose="020B0604020202020204" pitchFamily="34" charset="0"/>
                <a:ea typeface="Times New Roman" panose="02020603050405020304" pitchFamily="18" charset="0"/>
              </a:rPr>
              <a:t>     100,00%</a:t>
            </a:r>
            <a:endParaRPr lang="es-AR" sz="2200" dirty="0">
              <a:effectLst/>
              <a:latin typeface="Times New Roman" panose="02020603050405020304" pitchFamily="18" charset="0"/>
              <a:ea typeface="Times New Roman" panose="02020603050405020304" pitchFamily="18" charset="0"/>
            </a:endParaRPr>
          </a:p>
          <a:p>
            <a:pPr marL="342900" lvl="0" indent="-342900">
              <a:lnSpc>
                <a:spcPct val="150000"/>
              </a:lnSpc>
              <a:buSzPts val="2600"/>
              <a:buFont typeface="Wingdings" panose="05000000000000000000" pitchFamily="2" charset="2"/>
              <a:buChar char=""/>
            </a:pPr>
            <a:r>
              <a:rPr lang="es-ES" sz="2200" dirty="0">
                <a:effectLst/>
                <a:latin typeface="Arial" panose="020B0604020202020204" pitchFamily="34" charset="0"/>
                <a:ea typeface="Times New Roman" panose="02020603050405020304" pitchFamily="18" charset="0"/>
              </a:rPr>
              <a:t>Ingresos por ventas totales a no asociados/as ( 472.211.136,39)   </a:t>
            </a:r>
            <a:r>
              <a:rPr lang="es-ES" sz="2200" b="1" dirty="0">
                <a:solidFill>
                  <a:srgbClr val="FF0000"/>
                </a:solidFill>
                <a:effectLst/>
                <a:latin typeface="Arial" panose="020B0604020202020204" pitchFamily="34" charset="0"/>
                <a:ea typeface="Times New Roman" panose="02020603050405020304" pitchFamily="18" charset="0"/>
              </a:rPr>
              <a:t>11,00%</a:t>
            </a:r>
            <a:endParaRPr lang="es-AR" sz="2200" dirty="0">
              <a:effectLst/>
              <a:latin typeface="Times New Roman" panose="02020603050405020304" pitchFamily="18" charset="0"/>
              <a:ea typeface="Times New Roman" panose="02020603050405020304" pitchFamily="18" charset="0"/>
            </a:endParaRPr>
          </a:p>
          <a:p>
            <a:pPr marL="342900" lvl="0" indent="-342900">
              <a:lnSpc>
                <a:spcPct val="150000"/>
              </a:lnSpc>
              <a:buSzPts val="2600"/>
              <a:buFont typeface="Wingdings" panose="05000000000000000000" pitchFamily="2" charset="2"/>
              <a:buChar char=""/>
            </a:pPr>
            <a:r>
              <a:rPr lang="es-ES" sz="2200" dirty="0">
                <a:effectLst/>
                <a:latin typeface="Arial" panose="020B0604020202020204" pitchFamily="34" charset="0"/>
                <a:ea typeface="Times New Roman" panose="02020603050405020304" pitchFamily="18" charset="0"/>
              </a:rPr>
              <a:t>Ventas servicios de energías eléctrica a asociados/as		 </a:t>
            </a:r>
            <a:r>
              <a:rPr lang="es-ES" sz="2200" b="1" dirty="0">
                <a:solidFill>
                  <a:srgbClr val="FF0000"/>
                </a:solidFill>
                <a:effectLst/>
                <a:latin typeface="Arial" panose="020B0604020202020204" pitchFamily="34" charset="0"/>
                <a:ea typeface="Times New Roman" panose="02020603050405020304" pitchFamily="18" charset="0"/>
              </a:rPr>
              <a:t>100,00%</a:t>
            </a:r>
            <a:endParaRPr lang="es-AR" sz="2200" dirty="0">
              <a:effectLst/>
              <a:latin typeface="Times New Roman" panose="02020603050405020304" pitchFamily="18" charset="0"/>
              <a:ea typeface="Times New Roman" panose="02020603050405020304" pitchFamily="18" charset="0"/>
            </a:endParaRPr>
          </a:p>
          <a:p>
            <a:pPr marL="342900" lvl="0" indent="-342900">
              <a:lnSpc>
                <a:spcPct val="150000"/>
              </a:lnSpc>
              <a:buSzPts val="2600"/>
              <a:buFont typeface="Wingdings" panose="05000000000000000000" pitchFamily="2" charset="2"/>
              <a:buChar char=""/>
            </a:pPr>
            <a:r>
              <a:rPr lang="es-ES" sz="2200" dirty="0">
                <a:effectLst/>
                <a:latin typeface="Arial" panose="020B0604020202020204" pitchFamily="34" charset="0"/>
                <a:ea typeface="Times New Roman" panose="02020603050405020304" pitchFamily="18" charset="0"/>
              </a:rPr>
              <a:t>Compras a proveedores asociados/as              </a:t>
            </a:r>
            <a:r>
              <a:rPr lang="es-ES" sz="2200" b="1" dirty="0">
                <a:solidFill>
                  <a:srgbClr val="FF0000"/>
                </a:solidFill>
                <a:effectLst/>
                <a:latin typeface="Arial" panose="020B0604020202020204" pitchFamily="34" charset="0"/>
                <a:ea typeface="Times New Roman" panose="02020603050405020304" pitchFamily="18" charset="0"/>
              </a:rPr>
              <a:t>Dato a sistematizar          %</a:t>
            </a:r>
            <a:endParaRPr lang="es-AR" sz="2200" dirty="0">
              <a:effectLst/>
              <a:latin typeface="Times New Roman" panose="02020603050405020304" pitchFamily="18" charset="0"/>
              <a:ea typeface="Times New Roman" panose="02020603050405020304" pitchFamily="18" charset="0"/>
            </a:endParaRPr>
          </a:p>
          <a:p>
            <a:pPr algn="just">
              <a:lnSpc>
                <a:spcPct val="150000"/>
              </a:lnSpc>
            </a:pPr>
            <a:r>
              <a:rPr lang="es-ES" sz="2200" dirty="0">
                <a:effectLst/>
                <a:latin typeface="Arial" panose="020B0604020202020204" pitchFamily="34" charset="0"/>
                <a:ea typeface="Times New Roman" panose="02020603050405020304" pitchFamily="18" charset="0"/>
              </a:rPr>
              <a:t>Como característica a destacar en este principio, el servicio de energía se identifica por tener el mayor consumo en la categoría residencial donde las tarifas </a:t>
            </a:r>
            <a:r>
              <a:rPr lang="es-ES" sz="2200" dirty="0">
                <a:latin typeface="Arial" panose="020B0604020202020204" pitchFamily="34" charset="0"/>
                <a:ea typeface="Times New Roman" panose="02020603050405020304" pitchFamily="18" charset="0"/>
              </a:rPr>
              <a:t>están </a:t>
            </a:r>
            <a:r>
              <a:rPr lang="es-ES" sz="2200" dirty="0">
                <a:effectLst/>
                <a:latin typeface="Arial" panose="020B0604020202020204" pitchFamily="34" charset="0"/>
                <a:ea typeface="Times New Roman" panose="02020603050405020304" pitchFamily="18" charset="0"/>
              </a:rPr>
              <a:t>intervenidas por el estado Nacional o Provincial con diferentes bonificaciones a diferencia del segmento industrial que permitiría mayores ingresos.</a:t>
            </a:r>
            <a:endParaRPr lang="es-AR"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693309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CBD54ADE-1F23-1F7E-7004-39E9344C9673}"/>
              </a:ext>
            </a:extLst>
          </p:cNvPr>
          <p:cNvSpPr txBox="1"/>
          <p:nvPr/>
        </p:nvSpPr>
        <p:spPr>
          <a:xfrm>
            <a:off x="726366" y="1102414"/>
            <a:ext cx="11315700" cy="6690229"/>
          </a:xfrm>
          <a:prstGeom prst="rect">
            <a:avLst/>
          </a:prstGeom>
          <a:noFill/>
        </p:spPr>
        <p:txBody>
          <a:bodyPr wrap="square">
            <a:spAutoFit/>
          </a:bodyPr>
          <a:lstStyle/>
          <a:p>
            <a:pPr algn="ctr">
              <a:lnSpc>
                <a:spcPct val="150000"/>
              </a:lnSpc>
            </a:pPr>
            <a:r>
              <a:rPr lang="es-ES" sz="2400" b="1" dirty="0">
                <a:effectLst/>
                <a:latin typeface="Arial" panose="020B0604020202020204" pitchFamily="34" charset="0"/>
                <a:ea typeface="Times New Roman" panose="02020603050405020304" pitchFamily="18" charset="0"/>
              </a:rPr>
              <a:t>Anticorrupción – Normas de Prevención de Lavado de Dinero y Financiamiento al Terrorismo </a:t>
            </a:r>
            <a:endParaRPr lang="es-AR" sz="2400" b="1" dirty="0">
              <a:effectLst/>
              <a:latin typeface="Times New Roman" panose="02020603050405020304" pitchFamily="18" charset="0"/>
              <a:ea typeface="Times New Roman" panose="02020603050405020304" pitchFamily="18" charset="0"/>
            </a:endParaRPr>
          </a:p>
          <a:p>
            <a:pPr algn="just">
              <a:lnSpc>
                <a:spcPct val="150000"/>
              </a:lnSpc>
            </a:pPr>
            <a:r>
              <a:rPr lang="es-ES" sz="2400" dirty="0">
                <a:effectLst/>
                <a:latin typeface="Arial" panose="020B0604020202020204" pitchFamily="34" charset="0"/>
                <a:ea typeface="Times New Roman" panose="02020603050405020304" pitchFamily="18" charset="0"/>
              </a:rPr>
              <a:t>Recordamos, que la normativa emitida por la Unidad de Información Financiera (UIF) referida a Prevención de Lavado de Dinero, no establece claramente qué tipo de cooperativas están comprendidas en la misma. No obstante, ello, la Cooperativa Eléctrica de Tres Algarrobos Limitada - en referencia al tema de la prevención de lavado de dinero y financiamiento al terrorismo, durante el Ejercicio presento las DDJJ correspondientes cuando así fueron requeridas por distintos organismo intervinientes.</a:t>
            </a:r>
            <a:endParaRPr lang="es-AR" sz="2400" dirty="0">
              <a:effectLst/>
              <a:latin typeface="Times New Roman" panose="02020603050405020304" pitchFamily="18" charset="0"/>
              <a:ea typeface="Times New Roman" panose="02020603050405020304" pitchFamily="18" charset="0"/>
            </a:endParaRPr>
          </a:p>
          <a:p>
            <a:pPr algn="just">
              <a:lnSpc>
                <a:spcPct val="150000"/>
              </a:lnSpc>
            </a:pPr>
            <a:r>
              <a:rPr lang="es-ES" sz="1800" dirty="0">
                <a:effectLst/>
                <a:latin typeface="Arial" panose="020B0604020202020204" pitchFamily="34" charset="0"/>
                <a:ea typeface="Times New Roman" panose="02020603050405020304" pitchFamily="18" charset="0"/>
              </a:rPr>
              <a:t> </a:t>
            </a:r>
            <a:endParaRPr lang="es-AR" sz="1100" dirty="0">
              <a:effectLst/>
              <a:latin typeface="Times New Roman" panose="02020603050405020304" pitchFamily="18" charset="0"/>
              <a:ea typeface="Times New Roman" panose="02020603050405020304" pitchFamily="18" charset="0"/>
            </a:endParaRPr>
          </a:p>
          <a:p>
            <a:pPr algn="just">
              <a:lnSpc>
                <a:spcPct val="150000"/>
              </a:lnSpc>
            </a:pPr>
            <a:r>
              <a:rPr lang="es-ES" sz="1800" dirty="0">
                <a:effectLst/>
                <a:latin typeface="Arial" panose="020B0604020202020204" pitchFamily="34" charset="0"/>
                <a:ea typeface="Times New Roman" panose="02020603050405020304" pitchFamily="18" charset="0"/>
              </a:rPr>
              <a:t> </a:t>
            </a:r>
            <a:endParaRPr lang="es-AR" sz="1100" dirty="0">
              <a:effectLst/>
              <a:latin typeface="Times New Roman" panose="02020603050405020304" pitchFamily="18" charset="0"/>
              <a:ea typeface="Times New Roman" panose="02020603050405020304" pitchFamily="18" charset="0"/>
            </a:endParaRPr>
          </a:p>
          <a:p>
            <a:pPr algn="just">
              <a:lnSpc>
                <a:spcPct val="150000"/>
              </a:lnSpc>
            </a:pPr>
            <a:r>
              <a:rPr lang="es-ES" sz="1800" dirty="0">
                <a:effectLst/>
                <a:latin typeface="Arial" panose="020B0604020202020204" pitchFamily="34" charset="0"/>
                <a:ea typeface="Times New Roman" panose="02020603050405020304" pitchFamily="18" charset="0"/>
              </a:rPr>
              <a:t> </a:t>
            </a:r>
            <a:endParaRPr lang="es-AR" sz="1100" dirty="0">
              <a:effectLst/>
              <a:latin typeface="Times New Roman" panose="02020603050405020304" pitchFamily="18" charset="0"/>
              <a:ea typeface="Times New Roman" panose="02020603050405020304" pitchFamily="18" charset="0"/>
            </a:endParaRPr>
          </a:p>
          <a:p>
            <a:pPr algn="just">
              <a:lnSpc>
                <a:spcPct val="150000"/>
              </a:lnSpc>
            </a:pPr>
            <a:r>
              <a:rPr lang="es-AR" sz="1800" i="1" kern="1200" dirty="0">
                <a:solidFill>
                  <a:srgbClr val="004064"/>
                </a:solidFill>
                <a:effectLst/>
                <a:latin typeface="Arial" panose="020B0604020202020204" pitchFamily="34" charset="0"/>
                <a:ea typeface="Times New Roman" panose="02020603050405020304" pitchFamily="18" charset="0"/>
              </a:rPr>
              <a:t> </a:t>
            </a:r>
            <a:endParaRPr lang="es-AR"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543478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F3AEB29B-0DB0-F82B-9324-F79FF6576E88}"/>
              </a:ext>
            </a:extLst>
          </p:cNvPr>
          <p:cNvSpPr txBox="1"/>
          <p:nvPr/>
        </p:nvSpPr>
        <p:spPr>
          <a:xfrm>
            <a:off x="1752600" y="1032039"/>
            <a:ext cx="12776200" cy="1840889"/>
          </a:xfrm>
          <a:prstGeom prst="rect">
            <a:avLst/>
          </a:prstGeom>
          <a:noFill/>
        </p:spPr>
        <p:txBody>
          <a:bodyPr wrap="square">
            <a:spAutoFit/>
          </a:bodyPr>
          <a:lstStyle/>
          <a:p>
            <a:pPr marR="4140835" algn="ctr">
              <a:lnSpc>
                <a:spcPct val="107000"/>
              </a:lnSpc>
              <a:spcAft>
                <a:spcPts val="800"/>
              </a:spcAft>
            </a:pPr>
            <a:r>
              <a:rPr kumimoji="1" lang="es-AR" sz="28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kumimoji="1" lang="es-AR"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Quinto</a:t>
            </a:r>
            <a:r>
              <a:rPr kumimoji="1" lang="es-AR" sz="28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Principio:</a:t>
            </a:r>
            <a:r>
              <a:rPr kumimoji="1" lang="es-AR"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kumimoji="1" lang="es-AR"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kumimoji="1" lang="es-AR"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“Educación, formación e información”</a:t>
            </a:r>
          </a:p>
          <a:p>
            <a:pPr marR="4140835" algn="ctr">
              <a:lnSpc>
                <a:spcPct val="107000"/>
              </a:lnSpc>
              <a:spcAft>
                <a:spcPts val="800"/>
              </a:spcAft>
            </a:pPr>
            <a:endParaRPr kumimoji="1" lang="es-AR"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R="4140835" algn="ctr">
              <a:lnSpc>
                <a:spcPct val="107000"/>
              </a:lnSpc>
              <a:spcAft>
                <a:spcPts val="800"/>
              </a:spcAft>
            </a:pPr>
            <a:endParaRPr lang="es-AR" sz="105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xmlns="" id="{E41E79BC-1601-5504-AEE2-57020F14DC4D}"/>
              </a:ext>
            </a:extLst>
          </p:cNvPr>
          <p:cNvSpPr txBox="1"/>
          <p:nvPr/>
        </p:nvSpPr>
        <p:spPr>
          <a:xfrm>
            <a:off x="237499" y="2136328"/>
            <a:ext cx="11717002" cy="2793522"/>
          </a:xfrm>
          <a:prstGeom prst="rect">
            <a:avLst/>
          </a:prstGeom>
          <a:noFill/>
        </p:spPr>
        <p:txBody>
          <a:bodyPr wrap="square">
            <a:spAutoFit/>
          </a:bodyPr>
          <a:lstStyle/>
          <a:p>
            <a:pPr indent="226695" algn="ctr">
              <a:lnSpc>
                <a:spcPct val="150000"/>
              </a:lnSpc>
            </a:pPr>
            <a:r>
              <a:rPr lang="es-AR" sz="2400" b="1" i="1" dirty="0">
                <a:solidFill>
                  <a:srgbClr val="004064"/>
                </a:solidFill>
                <a:latin typeface="Segoe UI" panose="020B0502040204020203" pitchFamily="34" charset="0"/>
                <a:ea typeface="Calibri" panose="020F0502020204030204" pitchFamily="34" charset="0"/>
              </a:rPr>
              <a:t>“Las cooperativas brindan educación y entrenamiento a sus miembros, a sus dirigentes electos, gerentes y empleados de tal manera que contribuyan eficazmente al desarrollo de su cooperativa. Las cooperativas informan al público en general - particularmente a jóvenes creadores de opinión - acerca de la naturaleza y beneficios del cooperativismo”</a:t>
            </a:r>
          </a:p>
        </p:txBody>
      </p:sp>
      <p:pic>
        <p:nvPicPr>
          <p:cNvPr id="8" name="Imagen 7" descr="Imagen que contiene Icono&#10;&#10;El contenido generado por IA puede ser incorrecto.">
            <a:extLst>
              <a:ext uri="{FF2B5EF4-FFF2-40B4-BE49-F238E27FC236}">
                <a16:creationId xmlns:a16="http://schemas.microsoft.com/office/drawing/2014/main" xmlns="" id="{3318E6D5-9A51-3785-C3C9-3F615CAA2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124" y="5381356"/>
            <a:ext cx="990476" cy="990476"/>
          </a:xfrm>
          <a:prstGeom prst="rect">
            <a:avLst/>
          </a:prstGeom>
        </p:spPr>
      </p:pic>
      <p:pic>
        <p:nvPicPr>
          <p:cNvPr id="11" name="Imagen 10" descr="Imagen que contiene Diagrama&#10;&#10;El contenido generado por IA puede ser incorrecto.">
            <a:extLst>
              <a:ext uri="{FF2B5EF4-FFF2-40B4-BE49-F238E27FC236}">
                <a16:creationId xmlns:a16="http://schemas.microsoft.com/office/drawing/2014/main" xmlns="" id="{B5751F69-0CD8-AF51-490A-063259597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1838" y="5381356"/>
            <a:ext cx="990476" cy="990476"/>
          </a:xfrm>
          <a:prstGeom prst="rect">
            <a:avLst/>
          </a:prstGeom>
        </p:spPr>
      </p:pic>
      <p:pic>
        <p:nvPicPr>
          <p:cNvPr id="13" name="Imagen 12" descr="Imagen que contiene Icono&#10;&#10;El contenido generado por IA puede ser incorrecto.">
            <a:extLst>
              <a:ext uri="{FF2B5EF4-FFF2-40B4-BE49-F238E27FC236}">
                <a16:creationId xmlns:a16="http://schemas.microsoft.com/office/drawing/2014/main" xmlns="" id="{DB248D00-469B-F529-80B5-0BE80622A2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1552" y="5371832"/>
            <a:ext cx="1000000" cy="1000000"/>
          </a:xfrm>
          <a:prstGeom prst="rect">
            <a:avLst/>
          </a:prstGeom>
        </p:spPr>
      </p:pic>
      <p:pic>
        <p:nvPicPr>
          <p:cNvPr id="15" name="Imagen 14" descr="Icono&#10;&#10;El contenido generado por IA puede ser incorrecto.">
            <a:extLst>
              <a:ext uri="{FF2B5EF4-FFF2-40B4-BE49-F238E27FC236}">
                <a16:creationId xmlns:a16="http://schemas.microsoft.com/office/drawing/2014/main" xmlns="" id="{C17B41FD-55BF-DEBF-4136-8405CFC5BF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1266" y="5367070"/>
            <a:ext cx="1009524" cy="1009524"/>
          </a:xfrm>
          <a:prstGeom prst="rect">
            <a:avLst/>
          </a:prstGeom>
        </p:spPr>
      </p:pic>
      <p:pic>
        <p:nvPicPr>
          <p:cNvPr id="17" name="Imagen 16" descr="Persona usando una computadora&#10;&#10;El contenido generado por IA puede ser incorrecto.">
            <a:extLst>
              <a:ext uri="{FF2B5EF4-FFF2-40B4-BE49-F238E27FC236}">
                <a16:creationId xmlns:a16="http://schemas.microsoft.com/office/drawing/2014/main" xmlns="" id="{43894D8F-B832-4E6F-DD67-C2FACC3A48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 y="0"/>
            <a:ext cx="12077700" cy="1032039"/>
          </a:xfrm>
          <a:prstGeom prst="rect">
            <a:avLst/>
          </a:prstGeom>
        </p:spPr>
      </p:pic>
    </p:spTree>
    <p:extLst>
      <p:ext uri="{BB962C8B-B14F-4D97-AF65-F5344CB8AC3E}">
        <p14:creationId xmlns:p14="http://schemas.microsoft.com/office/powerpoint/2010/main" val="2818450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D2EE893-4C1B-69E6-47E4-62DE73DA4A10}"/>
              </a:ext>
            </a:extLst>
          </p:cNvPr>
          <p:cNvSpPr txBox="1"/>
          <p:nvPr/>
        </p:nvSpPr>
        <p:spPr>
          <a:xfrm>
            <a:off x="1958340" y="1054101"/>
            <a:ext cx="9906000" cy="4148893"/>
          </a:xfrm>
          <a:prstGeom prst="rect">
            <a:avLst/>
          </a:prstGeom>
          <a:noFill/>
        </p:spPr>
        <p:txBody>
          <a:bodyPr wrap="square">
            <a:spAutoFit/>
          </a:bodyPr>
          <a:lstStyle/>
          <a:p>
            <a:pPr>
              <a:lnSpc>
                <a:spcPct val="150000"/>
              </a:lnSpc>
              <a:spcAft>
                <a:spcPts val="800"/>
              </a:spcAft>
            </a:pPr>
            <a:r>
              <a:rPr lang="es-ES" sz="2400" b="1" u="sng"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Actividad Principal:</a:t>
            </a:r>
            <a:endParaRPr lang="es-AR" sz="24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nSpc>
                <a:spcPct val="200000"/>
              </a:lnSpc>
              <a:spcAft>
                <a:spcPts val="800"/>
              </a:spcAft>
              <a:buSzPts val="2600"/>
              <a:buFont typeface="Wingdings" panose="05000000000000000000" pitchFamily="2" charset="2"/>
              <a:buChar char="Ø"/>
            </a:pPr>
            <a:r>
              <a:rPr lang="es-ES" sz="20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Distribución de Energía Eléctrica</a:t>
            </a:r>
            <a:r>
              <a:rPr lang="es-AR" sz="2000" dirty="0">
                <a:latin typeface="Arial" panose="020B0604020202020204" pitchFamily="34" charset="0"/>
                <a:ea typeface="Calibri" panose="020F0502020204030204" pitchFamily="34" charset="0"/>
                <a:cs typeface="Arial" panose="020B0604020202020204" pitchFamily="34" charset="0"/>
              </a:rPr>
              <a:t>: </a:t>
            </a:r>
          </a:p>
          <a:p>
            <a:pPr marL="457200" indent="-457200">
              <a:lnSpc>
                <a:spcPct val="200000"/>
              </a:lnSpc>
              <a:spcAft>
                <a:spcPts val="800"/>
              </a:spcAft>
              <a:buSzPts val="2600"/>
              <a:buFont typeface="Wingdings" panose="05000000000000000000" pitchFamily="2" charset="2"/>
              <a:buChar char="§"/>
            </a:pPr>
            <a:r>
              <a:rPr lang="es-ES" sz="2000" dirty="0">
                <a:effectLst/>
                <a:latin typeface="Arial" panose="020B0604020202020204" pitchFamily="34" charset="0"/>
                <a:ea typeface="Calibri" panose="020F0502020204030204" pitchFamily="34" charset="0"/>
                <a:cs typeface="Arial" panose="020B0604020202020204" pitchFamily="34" charset="0"/>
              </a:rPr>
              <a:t>Urbana en media y baja tensión</a:t>
            </a:r>
            <a:endParaRPr lang="es-AR" sz="2000" dirty="0">
              <a:effectLst/>
              <a:latin typeface="Calibri" panose="020F0502020204030204" pitchFamily="34" charset="0"/>
              <a:ea typeface="Calibri" panose="020F0502020204030204" pitchFamily="34" charset="0"/>
              <a:cs typeface="Arial" panose="020B0604020202020204" pitchFamily="34" charset="0"/>
            </a:endParaRPr>
          </a:p>
          <a:p>
            <a:pPr marL="457200" lvl="0" indent="-457200">
              <a:lnSpc>
                <a:spcPct val="200000"/>
              </a:lnSpc>
              <a:spcAft>
                <a:spcPts val="800"/>
              </a:spcAft>
              <a:buFont typeface="Wingdings" panose="05000000000000000000" pitchFamily="2" charset="2"/>
              <a:buChar char="§"/>
            </a:pPr>
            <a:r>
              <a:rPr lang="es-ES" sz="2000" dirty="0">
                <a:effectLst/>
                <a:latin typeface="Arial" panose="020B0604020202020204" pitchFamily="34" charset="0"/>
                <a:ea typeface="Calibri" panose="020F0502020204030204" pitchFamily="34" charset="0"/>
                <a:cs typeface="Arial" panose="020B0604020202020204" pitchFamily="34" charset="0"/>
              </a:rPr>
              <a:t>Rural en media tensión</a:t>
            </a:r>
            <a:endParaRPr lang="es-AR" sz="2000" dirty="0">
              <a:effectLst/>
              <a:latin typeface="Calibri" panose="020F0502020204030204" pitchFamily="34" charset="0"/>
              <a:ea typeface="Calibri" panose="020F0502020204030204" pitchFamily="34" charset="0"/>
              <a:cs typeface="Arial" panose="020B0604020202020204" pitchFamily="34" charset="0"/>
            </a:endParaRPr>
          </a:p>
          <a:p>
            <a:pPr marL="457200" lvl="0" indent="-457200">
              <a:lnSpc>
                <a:spcPct val="200000"/>
              </a:lnSpc>
              <a:spcAft>
                <a:spcPts val="800"/>
              </a:spcAft>
              <a:buFont typeface="Wingdings" panose="05000000000000000000" pitchFamily="2" charset="2"/>
              <a:buChar char="§"/>
            </a:pPr>
            <a:r>
              <a:rPr lang="es-ES" sz="2000" dirty="0">
                <a:effectLst/>
                <a:latin typeface="Arial" panose="020B0604020202020204" pitchFamily="34" charset="0"/>
                <a:ea typeface="Calibri" panose="020F0502020204030204" pitchFamily="34" charset="0"/>
                <a:cs typeface="Arial" panose="020B0604020202020204" pitchFamily="34" charset="0"/>
              </a:rPr>
              <a:t>Mantenimiento de alumbrado público</a:t>
            </a:r>
            <a:endParaRPr lang="es-AR" sz="2000" dirty="0">
              <a:effectLst/>
              <a:latin typeface="Calibri" panose="020F0502020204030204" pitchFamily="34" charset="0"/>
              <a:ea typeface="Calibri" panose="020F0502020204030204" pitchFamily="34" charset="0"/>
              <a:cs typeface="Arial" panose="020B0604020202020204" pitchFamily="34" charset="0"/>
            </a:endParaRPr>
          </a:p>
          <a:p>
            <a:pPr marL="457200" lvl="0" indent="-457200">
              <a:lnSpc>
                <a:spcPct val="200000"/>
              </a:lnSpc>
              <a:spcAft>
                <a:spcPts val="800"/>
              </a:spcAft>
              <a:buFont typeface="Wingdings" panose="05000000000000000000" pitchFamily="2" charset="2"/>
              <a:buChar char="§"/>
            </a:pPr>
            <a:r>
              <a:rPr lang="es-ES" sz="2000" dirty="0">
                <a:effectLst/>
                <a:latin typeface="Arial" panose="020B0604020202020204" pitchFamily="34" charset="0"/>
                <a:ea typeface="Calibri" panose="020F0502020204030204" pitchFamily="34" charset="0"/>
                <a:cs typeface="Arial" panose="020B0604020202020204" pitchFamily="34" charset="0"/>
              </a:rPr>
              <a:t>Operación y Mantenimiento Parque Solar “Señal de Cambio”</a:t>
            </a:r>
            <a:endParaRPr lang="es-AR"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498377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597FDBA9-ECDB-8D97-50AC-597F690E0E43}"/>
              </a:ext>
            </a:extLst>
          </p:cNvPr>
          <p:cNvSpPr txBox="1"/>
          <p:nvPr/>
        </p:nvSpPr>
        <p:spPr>
          <a:xfrm>
            <a:off x="1333500" y="0"/>
            <a:ext cx="10147300" cy="6537046"/>
          </a:xfrm>
          <a:prstGeom prst="rect">
            <a:avLst/>
          </a:prstGeom>
          <a:noFill/>
        </p:spPr>
        <p:txBody>
          <a:bodyPr wrap="square">
            <a:spAutoFit/>
          </a:bodyPr>
          <a:lstStyle/>
          <a:p>
            <a:pPr algn="just">
              <a:lnSpc>
                <a:spcPct val="150000"/>
              </a:lnSpc>
              <a:spcAft>
                <a:spcPts val="800"/>
              </a:spcAft>
            </a:pPr>
            <a:r>
              <a:rPr lang="es-AR" sz="2400" dirty="0">
                <a:effectLst/>
                <a:latin typeface="Arial" panose="020B0604020202020204" pitchFamily="34" charset="0"/>
                <a:ea typeface="Calibri" panose="020F0502020204030204" pitchFamily="34" charset="0"/>
                <a:cs typeface="Times New Roman" panose="02020603050405020304" pitchFamily="18" charset="0"/>
              </a:rPr>
              <a:t>El presente principio no se encuentra desarrollado en toda su dimensión, por las características de nuestra localidad, la informalidad a la hora de comunicar e informar no es la adecuada, asimismo respecto a las inversiones en educación y formación continua siendo una materia pendiente.</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AR" sz="2400" dirty="0">
                <a:effectLst/>
                <a:latin typeface="Arial" panose="020B0604020202020204" pitchFamily="34" charset="0"/>
                <a:ea typeface="Calibri" panose="020F0502020204030204" pitchFamily="34" charset="0"/>
                <a:cs typeface="Times New Roman" panose="02020603050405020304" pitchFamily="18" charset="0"/>
              </a:rPr>
              <a:t>En cuanto al cumplimiento de los Objetivos de Desarrollo Sostenibles los mencionamos como un anhelo a cumplir en el próximo BSCOOP</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2400" dirty="0">
                <a:effectLst/>
                <a:latin typeface="Arial" panose="020B0604020202020204" pitchFamily="34" charset="0"/>
                <a:ea typeface="Calibri" panose="020F0502020204030204" pitchFamily="34" charset="0"/>
                <a:cs typeface="Times New Roman" panose="02020603050405020304" pitchFamily="18" charset="0"/>
              </a:rPr>
              <a:t>En la ponderación del cumplimiento del Quinto Principio Cooperativo se analizan las siguientes Dimensiones:</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2600"/>
              <a:buFont typeface="Wingdings" panose="05000000000000000000" pitchFamily="2" charset="2"/>
              <a:buChar char=""/>
              <a:tabLst>
                <a:tab pos="903605" algn="l"/>
              </a:tabLst>
            </a:pPr>
            <a:r>
              <a:rPr lang="es-AR" sz="2500" b="1" kern="1200" dirty="0">
                <a:effectLst/>
                <a:latin typeface="Arial" panose="020B0604020202020204" pitchFamily="34" charset="0"/>
                <a:ea typeface="+mn-ea"/>
                <a:cs typeface="Times New Roman" panose="02020603050405020304" pitchFamily="18" charset="0"/>
              </a:rPr>
              <a:t>Inversión en educación, formación y capacitación:</a:t>
            </a:r>
            <a:endParaRPr lang="es-AR" sz="25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SzPts val="2600"/>
              <a:buFont typeface="Wingdings" panose="05000000000000000000" pitchFamily="2" charset="2"/>
              <a:buChar char=""/>
              <a:tabLst>
                <a:tab pos="903605" algn="l"/>
              </a:tabLst>
            </a:pPr>
            <a:r>
              <a:rPr lang="es-AR" sz="2500" b="1" kern="1200" dirty="0">
                <a:effectLst/>
                <a:latin typeface="Arial" panose="020B0604020202020204" pitchFamily="34" charset="0"/>
                <a:ea typeface="+mn-ea"/>
                <a:cs typeface="Times New Roman" panose="02020603050405020304" pitchFamily="18" charset="0"/>
              </a:rPr>
              <a:t>Inversión en información y comunicación</a:t>
            </a:r>
            <a:endParaRPr lang="es-AR" sz="25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01326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B4073573-E1C1-8536-B826-D75D01B276B2}"/>
              </a:ext>
            </a:extLst>
          </p:cNvPr>
          <p:cNvSpPr txBox="1"/>
          <p:nvPr/>
        </p:nvSpPr>
        <p:spPr>
          <a:xfrm>
            <a:off x="1460500" y="266700"/>
            <a:ext cx="10248900" cy="6117916"/>
          </a:xfrm>
          <a:prstGeom prst="rect">
            <a:avLst/>
          </a:prstGeom>
          <a:noFill/>
        </p:spPr>
        <p:txBody>
          <a:bodyPr wrap="square">
            <a:spAutoFit/>
          </a:bodyPr>
          <a:lstStyle/>
          <a:p>
            <a:pPr algn="just">
              <a:lnSpc>
                <a:spcPct val="150000"/>
              </a:lnSpc>
              <a:spcAft>
                <a:spcPts val="800"/>
              </a:spcAft>
              <a:tabLst>
                <a:tab pos="903605" algn="l"/>
              </a:tabLst>
            </a:pPr>
            <a:r>
              <a:rPr lang="es-AR" sz="1800" b="1" u="sng" kern="1200" dirty="0">
                <a:effectLst/>
                <a:latin typeface="Arial" panose="020B0604020202020204" pitchFamily="34" charset="0"/>
                <a:ea typeface="+mn-ea"/>
                <a:cs typeface="Times New Roman" panose="02020603050405020304" pitchFamily="18" charset="0"/>
              </a:rPr>
              <a:t>Inversión en educación, formación y capacitación</a:t>
            </a:r>
            <a:r>
              <a:rPr lang="es-AR" sz="1800" kern="1200" dirty="0">
                <a:effectLst/>
                <a:latin typeface="Arial" panose="020B0604020202020204" pitchFamily="34" charset="0"/>
                <a:ea typeface="+mn-ea"/>
                <a:cs typeface="Times New Roman" panose="02020603050405020304" pitchFamily="18" charset="0"/>
              </a:rPr>
              <a:t>:</a:t>
            </a:r>
            <a:endParaRPr lang="es-AR"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903605" algn="l"/>
              </a:tabLst>
            </a:pPr>
            <a:r>
              <a:rPr lang="es-AR" sz="1800" kern="1200" dirty="0">
                <a:effectLst/>
                <a:latin typeface="Arial" panose="020B0604020202020204" pitchFamily="34" charset="0"/>
                <a:ea typeface="+mn-ea"/>
                <a:cs typeface="Times New Roman" panose="02020603050405020304" pitchFamily="18" charset="0"/>
              </a:rPr>
              <a:t>Durante el ejercicio el personal de CETAL recibió las siguientes capacitaciones:</a:t>
            </a:r>
            <a:endParaRPr lang="es-AR"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SzPts val="2600"/>
              <a:buFont typeface="Wingdings" panose="05000000000000000000" pitchFamily="2" charset="2"/>
              <a:buChar char=""/>
              <a:tabLst>
                <a:tab pos="903605" algn="l"/>
              </a:tabLst>
            </a:pPr>
            <a:r>
              <a:rPr lang="es-AR" sz="1800" kern="1200" dirty="0">
                <a:effectLst/>
                <a:latin typeface="Arial" panose="020B0604020202020204" pitchFamily="34" charset="0"/>
                <a:ea typeface="+mn-ea"/>
                <a:cs typeface="Times New Roman" panose="02020603050405020304" pitchFamily="18" charset="0"/>
              </a:rPr>
              <a:t>Seguridad en Tareas de Oficinas</a:t>
            </a:r>
            <a:endParaRPr lang="es-AR"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SzPts val="2600"/>
              <a:buFont typeface="Wingdings" panose="05000000000000000000" pitchFamily="2" charset="2"/>
              <a:buChar char=""/>
              <a:tabLst>
                <a:tab pos="903605" algn="l"/>
              </a:tabLst>
            </a:pPr>
            <a:r>
              <a:rPr lang="es-AR" sz="1800" kern="1200" dirty="0">
                <a:effectLst/>
                <a:latin typeface="Arial" panose="020B0604020202020204" pitchFamily="34" charset="0"/>
                <a:ea typeface="+mn-ea"/>
                <a:cs typeface="Times New Roman" panose="02020603050405020304" pitchFamily="18" charset="0"/>
              </a:rPr>
              <a:t>Ascenso Seguro a Postes/Columnas</a:t>
            </a:r>
            <a:endParaRPr lang="es-AR"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SzPts val="2600"/>
              <a:buFont typeface="Wingdings" panose="05000000000000000000" pitchFamily="2" charset="2"/>
              <a:buChar char=""/>
              <a:tabLst>
                <a:tab pos="903605" algn="l"/>
              </a:tabLst>
            </a:pPr>
            <a:r>
              <a:rPr lang="es-AR" sz="1800" kern="1200" dirty="0">
                <a:effectLst/>
                <a:latin typeface="Arial" panose="020B0604020202020204" pitchFamily="34" charset="0"/>
                <a:ea typeface="+mn-ea"/>
                <a:cs typeface="Times New Roman" panose="02020603050405020304" pitchFamily="18" charset="0"/>
              </a:rPr>
              <a:t>Manejo Manual de Cargas</a:t>
            </a:r>
            <a:endParaRPr lang="es-AR"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SzPts val="2600"/>
              <a:buFont typeface="Wingdings" panose="05000000000000000000" pitchFamily="2" charset="2"/>
              <a:buChar char=""/>
              <a:tabLst>
                <a:tab pos="903605" algn="l"/>
              </a:tabLst>
            </a:pPr>
            <a:r>
              <a:rPr lang="es-AR" sz="1800" kern="1200" dirty="0">
                <a:effectLst/>
                <a:latin typeface="Arial" panose="020B0604020202020204" pitchFamily="34" charset="0"/>
                <a:ea typeface="+mn-ea"/>
                <a:cs typeface="Times New Roman" panose="02020603050405020304" pitchFamily="18" charset="0"/>
              </a:rPr>
              <a:t>Reanimación Cardio Pulmonar</a:t>
            </a:r>
            <a:endParaRPr lang="es-AR"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SzPts val="2600"/>
              <a:buFont typeface="Wingdings" panose="05000000000000000000" pitchFamily="2" charset="2"/>
              <a:buChar char=""/>
              <a:tabLst>
                <a:tab pos="903605" algn="l"/>
              </a:tabLst>
            </a:pPr>
            <a:r>
              <a:rPr lang="es-AR" sz="1800" kern="1200" dirty="0">
                <a:effectLst/>
                <a:latin typeface="Arial" panose="020B0604020202020204" pitchFamily="34" charset="0"/>
                <a:ea typeface="+mn-ea"/>
                <a:cs typeface="Times New Roman" panose="02020603050405020304" pitchFamily="18" charset="0"/>
              </a:rPr>
              <a:t>Prevención de Riesgos</a:t>
            </a:r>
            <a:endParaRPr lang="es-AR"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SzPts val="2600"/>
              <a:buFont typeface="Wingdings" panose="05000000000000000000" pitchFamily="2" charset="2"/>
              <a:buChar char=""/>
              <a:tabLst>
                <a:tab pos="903605" algn="l"/>
              </a:tabLst>
            </a:pPr>
            <a:r>
              <a:rPr lang="es-AR" sz="1800" kern="1200" dirty="0">
                <a:effectLst/>
                <a:latin typeface="Arial" panose="020B0604020202020204" pitchFamily="34" charset="0"/>
                <a:ea typeface="+mn-ea"/>
                <a:cs typeface="Times New Roman" panose="02020603050405020304" pitchFamily="18" charset="0"/>
              </a:rPr>
              <a:t>Riesgo Eléctrico</a:t>
            </a:r>
            <a:endParaRPr lang="es-AR"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SzPts val="2600"/>
              <a:buFont typeface="Wingdings" panose="05000000000000000000" pitchFamily="2" charset="2"/>
              <a:buChar char=""/>
              <a:tabLst>
                <a:tab pos="903605" algn="l"/>
              </a:tabLst>
            </a:pPr>
            <a:r>
              <a:rPr lang="es-AR" sz="1800" kern="1200" dirty="0">
                <a:effectLst/>
                <a:latin typeface="Arial" panose="020B0604020202020204" pitchFamily="34" charset="0"/>
                <a:ea typeface="+mn-ea"/>
                <a:cs typeface="Times New Roman" panose="02020603050405020304" pitchFamily="18" charset="0"/>
              </a:rPr>
              <a:t>Elementos de Protección Personal</a:t>
            </a:r>
            <a:endParaRPr lang="es-AR"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SzPts val="2600"/>
              <a:buFont typeface="Wingdings" panose="05000000000000000000" pitchFamily="2" charset="2"/>
              <a:buChar char=""/>
              <a:tabLst>
                <a:tab pos="903605" algn="l"/>
              </a:tabLst>
            </a:pPr>
            <a:r>
              <a:rPr lang="es-AR" sz="1800" kern="1200" dirty="0">
                <a:effectLst/>
                <a:latin typeface="Arial" panose="020B0604020202020204" pitchFamily="34" charset="0"/>
                <a:ea typeface="+mn-ea"/>
                <a:cs typeface="Times New Roman" panose="02020603050405020304" pitchFamily="18" charset="0"/>
              </a:rPr>
              <a:t>Prevención, Protección y Extinción de Incendios</a:t>
            </a:r>
            <a:endParaRPr lang="es-AR"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903605" algn="l"/>
              </a:tabLst>
            </a:pPr>
            <a:endParaRPr lang="es-AR" sz="105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903605" algn="l"/>
              </a:tabLst>
            </a:pPr>
            <a:r>
              <a:rPr lang="es-AR" sz="1800" kern="1200" dirty="0">
                <a:effectLst/>
                <a:latin typeface="Arial" panose="020B0604020202020204" pitchFamily="34" charset="0"/>
                <a:ea typeface="+mn-ea"/>
                <a:cs typeface="Times New Roman" panose="02020603050405020304" pitchFamily="18" charset="0"/>
              </a:rPr>
              <a:t>Del mismo modo durante el periodo 2024-2025 Presidente y Secretario de CETAL se capacitaron en el CIC de FEDECOBA realizando las siguientes propuestas educativas para dirigentes: Diplomatura Superior en Cooperativismo – Formación Técnica con orientación en Servicios Públicos</a:t>
            </a:r>
            <a:endParaRPr lang="es-AR"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32795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994AAFB9-0A86-F73A-90E1-11B643874BE3}"/>
              </a:ext>
            </a:extLst>
          </p:cNvPr>
          <p:cNvSpPr txBox="1"/>
          <p:nvPr/>
        </p:nvSpPr>
        <p:spPr>
          <a:xfrm>
            <a:off x="819459" y="985422"/>
            <a:ext cx="10858500" cy="6070123"/>
          </a:xfrm>
          <a:prstGeom prst="rect">
            <a:avLst/>
          </a:prstGeom>
          <a:noFill/>
        </p:spPr>
        <p:txBody>
          <a:bodyPr wrap="square">
            <a:spAutoFit/>
          </a:bodyPr>
          <a:lstStyle/>
          <a:p>
            <a:pPr algn="just">
              <a:lnSpc>
                <a:spcPct val="150000"/>
              </a:lnSpc>
              <a:spcAft>
                <a:spcPts val="800"/>
              </a:spcAft>
              <a:tabLst>
                <a:tab pos="903605" algn="l"/>
              </a:tabLst>
            </a:pPr>
            <a:r>
              <a:rPr lang="es-AR" sz="2400" b="1" u="sng" kern="1200" dirty="0">
                <a:effectLst/>
                <a:latin typeface="Arial" panose="020B0604020202020204" pitchFamily="34" charset="0"/>
                <a:ea typeface="+mn-ea"/>
                <a:cs typeface="Times New Roman" panose="02020603050405020304" pitchFamily="18" charset="0"/>
              </a:rPr>
              <a:t>Inversión en información y comunicación </a:t>
            </a:r>
            <a:r>
              <a:rPr lang="es-AR" sz="2400" kern="1200" dirty="0">
                <a:effectLst/>
                <a:latin typeface="Arial" panose="020B0604020202020204" pitchFamily="34" charset="0"/>
                <a:ea typeface="+mn-ea"/>
                <a:cs typeface="Times New Roman" panose="02020603050405020304" pitchFamily="18" charset="0"/>
              </a:rPr>
              <a:t>(requiere sistematización y recursos tanto humanos como económicos; tarea pendiente para lo venidero)</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903605" algn="l"/>
              </a:tabLst>
            </a:pPr>
            <a:r>
              <a:rPr lang="es-AR" sz="2400" kern="1200" dirty="0">
                <a:effectLst/>
                <a:latin typeface="Arial" panose="020B0604020202020204" pitchFamily="34" charset="0"/>
                <a:ea typeface="+mn-ea"/>
                <a:cs typeface="Times New Roman" panose="02020603050405020304" pitchFamily="18" charset="0"/>
              </a:rPr>
              <a:t>No obstante se aprovechó el espacio del canal local para comunicar anuncios, convocatorias, avisos a la comunidad, entre otros y se continúa en radios convencionales y digitales con el espacio para publicidad y avisos varios.</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s-AR" sz="2400" kern="1200" dirty="0">
                <a:solidFill>
                  <a:srgbClr val="004064"/>
                </a:solidFill>
                <a:effectLst/>
                <a:latin typeface="Arial" panose="020B0604020202020204" pitchFamily="34" charset="0"/>
                <a:ea typeface="+mn-ea"/>
              </a:rPr>
              <a:t> </a:t>
            </a:r>
            <a:endParaRPr lang="es-AR" sz="2400" dirty="0">
              <a:effectLst/>
              <a:latin typeface="Times New Roman" panose="02020603050405020304" pitchFamily="18" charset="0"/>
              <a:ea typeface="Times New Roman" panose="02020603050405020304" pitchFamily="18" charset="0"/>
            </a:endParaRPr>
          </a:p>
          <a:p>
            <a:pPr algn="just">
              <a:lnSpc>
                <a:spcPct val="150000"/>
              </a:lnSpc>
              <a:spcAft>
                <a:spcPts val="800"/>
              </a:spcAft>
              <a:tabLst>
                <a:tab pos="903605" algn="l"/>
              </a:tabLst>
            </a:pPr>
            <a:r>
              <a:rPr lang="es-AR" sz="2400" kern="1200" dirty="0">
                <a:effectLst/>
                <a:latin typeface="Arial" panose="020B0604020202020204" pitchFamily="34" charset="0"/>
                <a:ea typeface="+mn-ea"/>
                <a:cs typeface="Times New Roman" panose="02020603050405020304" pitchFamily="18" charset="0"/>
              </a:rPr>
              <a:t>Repetimos la Conclusión esbozada en el Primer Balance Social Cooperativo que es necesario, en ambos puntos,  trabajar fuertemente de cara al futuro, hacia el interior de la institución (personal, dirigentes) como así también hacia el afuera (socios, instituciones, comunidad en general)</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p>
            <a:pPr marR="3330575" algn="ctr">
              <a:lnSpc>
                <a:spcPct val="107000"/>
              </a:lnSpc>
              <a:spcAft>
                <a:spcPts val="800"/>
              </a:spcAft>
            </a:pPr>
            <a:r>
              <a:rPr lang="es-AR" sz="2000" b="1" kern="1200" dirty="0">
                <a:solidFill>
                  <a:srgbClr val="00B0F0"/>
                </a:solidFill>
                <a:effectLst/>
                <a:highlight>
                  <a:srgbClr val="C0C0C0"/>
                </a:highlight>
                <a:latin typeface="Arial Black" panose="020B0A04020102020204" pitchFamily="34" charset="0"/>
                <a:ea typeface="+mn-ea"/>
                <a:cs typeface="+mn-cs"/>
              </a:rPr>
              <a:t> </a:t>
            </a:r>
            <a:endParaRPr lang="es-AR"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57778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F3AEB29B-0DB0-F82B-9324-F79FF6576E88}"/>
              </a:ext>
            </a:extLst>
          </p:cNvPr>
          <p:cNvSpPr txBox="1"/>
          <p:nvPr/>
        </p:nvSpPr>
        <p:spPr>
          <a:xfrm>
            <a:off x="1485900" y="295439"/>
            <a:ext cx="14503400" cy="3128998"/>
          </a:xfrm>
          <a:prstGeom prst="rect">
            <a:avLst/>
          </a:prstGeom>
          <a:noFill/>
        </p:spPr>
        <p:txBody>
          <a:bodyPr wrap="square">
            <a:spAutoFit/>
          </a:bodyPr>
          <a:lstStyle/>
          <a:p>
            <a:pPr marR="4140835" algn="ctr">
              <a:lnSpc>
                <a:spcPct val="107000"/>
              </a:lnSpc>
              <a:spcAft>
                <a:spcPts val="800"/>
              </a:spcAft>
            </a:pPr>
            <a:r>
              <a:rPr kumimoji="1" lang="es-AR" sz="28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Sexto Principio:</a:t>
            </a:r>
            <a:r>
              <a:rPr kumimoji="1" lang="es-AR"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kumimoji="1" lang="es-AR"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kumimoji="1" lang="es-AR"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“Cooperación entre cooperativas”</a:t>
            </a:r>
          </a:p>
          <a:p>
            <a:pPr marR="4140835" algn="ctr">
              <a:lnSpc>
                <a:spcPct val="107000"/>
              </a:lnSpc>
              <a:spcAft>
                <a:spcPts val="800"/>
              </a:spcAft>
            </a:pPr>
            <a:r>
              <a:rPr lang="es-AR" sz="2400" b="1" i="1" dirty="0">
                <a:solidFill>
                  <a:srgbClr val="004064"/>
                </a:solidFill>
                <a:latin typeface="Segoe UI" panose="020B0502040204020203" pitchFamily="34" charset="0"/>
                <a:ea typeface="Calibri" panose="020F0502020204030204" pitchFamily="34" charset="0"/>
              </a:rPr>
              <a:t>“Las cooperativas sirven a sus miembros más eficazmente y fortalecen el movimiento cooperativo trabajando de manera conjunta por medio de estructuras locales, nacionales, regionales e internacionales” </a:t>
            </a:r>
          </a:p>
          <a:p>
            <a:pPr marR="4140835" algn="ctr">
              <a:lnSpc>
                <a:spcPct val="107000"/>
              </a:lnSpc>
              <a:spcAft>
                <a:spcPts val="800"/>
              </a:spcAft>
            </a:pPr>
            <a:endParaRPr kumimoji="1" lang="es-AR"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R="4140835" algn="ctr">
              <a:lnSpc>
                <a:spcPct val="107000"/>
              </a:lnSpc>
              <a:spcAft>
                <a:spcPts val="800"/>
              </a:spcAft>
            </a:pPr>
            <a:endParaRPr lang="es-AR" sz="105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Imagen 3" descr="Tabla&#10;&#10;El contenido generado por IA puede ser incorrecto.">
            <a:extLst>
              <a:ext uri="{FF2B5EF4-FFF2-40B4-BE49-F238E27FC236}">
                <a16:creationId xmlns:a16="http://schemas.microsoft.com/office/drawing/2014/main" xmlns="" id="{7517B523-B468-B501-E53F-AEEB2BB1D8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2495" y="2738495"/>
            <a:ext cx="1096534" cy="1096534"/>
          </a:xfrm>
          <a:prstGeom prst="rect">
            <a:avLst/>
          </a:prstGeom>
        </p:spPr>
      </p:pic>
      <p:pic>
        <p:nvPicPr>
          <p:cNvPr id="7" name="Imagen 6" descr="Interfaz de usuario gráfica, Aplicación&#10;&#10;El contenido generado por IA puede ser incorrecto.">
            <a:extLst>
              <a:ext uri="{FF2B5EF4-FFF2-40B4-BE49-F238E27FC236}">
                <a16:creationId xmlns:a16="http://schemas.microsoft.com/office/drawing/2014/main" xmlns="" id="{FA172999-8FFE-7D76-B58E-7CD4DF12E2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7157" y="2738494"/>
            <a:ext cx="1096533" cy="1096533"/>
          </a:xfrm>
          <a:prstGeom prst="rect">
            <a:avLst/>
          </a:prstGeom>
        </p:spPr>
      </p:pic>
      <p:pic>
        <p:nvPicPr>
          <p:cNvPr id="10" name="Imagen 9" descr="Interfaz de usuario gráfica&#10;&#10;El contenido generado por IA puede ser incorrecto.">
            <a:extLst>
              <a:ext uri="{FF2B5EF4-FFF2-40B4-BE49-F238E27FC236}">
                <a16:creationId xmlns:a16="http://schemas.microsoft.com/office/drawing/2014/main" xmlns="" id="{5151394B-506A-E0CE-E85E-A887D51C3E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1818" y="2738494"/>
            <a:ext cx="1096532" cy="1096532"/>
          </a:xfrm>
          <a:prstGeom prst="rect">
            <a:avLst/>
          </a:prstGeom>
        </p:spPr>
      </p:pic>
      <p:sp>
        <p:nvSpPr>
          <p:cNvPr id="14" name="CuadroTexto 13">
            <a:extLst>
              <a:ext uri="{FF2B5EF4-FFF2-40B4-BE49-F238E27FC236}">
                <a16:creationId xmlns:a16="http://schemas.microsoft.com/office/drawing/2014/main" xmlns="" id="{85002D63-5A7E-9774-4221-E5F968CD0A1E}"/>
              </a:ext>
            </a:extLst>
          </p:cNvPr>
          <p:cNvSpPr txBox="1"/>
          <p:nvPr/>
        </p:nvSpPr>
        <p:spPr>
          <a:xfrm>
            <a:off x="1343024" y="3835029"/>
            <a:ext cx="10760075" cy="3043077"/>
          </a:xfrm>
          <a:prstGeom prst="rect">
            <a:avLst/>
          </a:prstGeom>
          <a:noFill/>
        </p:spPr>
        <p:txBody>
          <a:bodyPr wrap="square">
            <a:spAutoFit/>
          </a:bodyPr>
          <a:lstStyle/>
          <a:p>
            <a:pPr algn="just">
              <a:lnSpc>
                <a:spcPct val="150000"/>
              </a:lnSpc>
            </a:pPr>
            <a:r>
              <a:rPr lang="es-ES" sz="20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Para la ponderación del Sexto Principio Cooperativo se analizan las siguientes Dimensiones:</a:t>
            </a:r>
            <a:endParaRPr lang="es-AR" sz="1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just">
              <a:lnSpc>
                <a:spcPct val="150000"/>
              </a:lnSpc>
            </a:pPr>
            <a:endParaRPr lang="es-AR" sz="12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342900" lvl="0" indent="-342900" algn="just">
              <a:lnSpc>
                <a:spcPct val="150000"/>
              </a:lnSpc>
              <a:buSzPts val="2800"/>
              <a:buFont typeface="Symbol" panose="05050102010706020507" pitchFamily="18" charset="2"/>
              <a:buChar char=""/>
            </a:pPr>
            <a:r>
              <a:rPr lang="es-ES" sz="2000" b="1" dirty="0">
                <a:effectLst>
                  <a:outerShdw blurRad="38100" dist="38100" dir="2700000" algn="tl">
                    <a:srgbClr val="000000">
                      <a:alpha val="43137"/>
                    </a:srgbClr>
                  </a:outerShdw>
                </a:effectLst>
                <a:latin typeface="Arial" panose="020B0604020202020204" pitchFamily="34" charset="0"/>
                <a:ea typeface="+mn-ea"/>
                <a:cs typeface="+mn-cs"/>
              </a:rPr>
              <a:t>Integración a efectos representativos</a:t>
            </a:r>
            <a:endParaRPr lang="es-AR" sz="1200" b="1" dirty="0">
              <a:effectLst>
                <a:outerShdw blurRad="38100" dist="38100" dir="2700000" algn="tl">
                  <a:srgbClr val="000000">
                    <a:alpha val="43137"/>
                  </a:srgbClr>
                </a:outerShdw>
              </a:effectLst>
              <a:latin typeface="Times New Roman" panose="02020603050405020304" pitchFamily="18" charset="0"/>
              <a:ea typeface="+mn-ea"/>
              <a:cs typeface="+mn-cs"/>
            </a:endParaRPr>
          </a:p>
          <a:p>
            <a:pPr marL="342900" lvl="0" indent="-342900" algn="just">
              <a:lnSpc>
                <a:spcPct val="150000"/>
              </a:lnSpc>
              <a:buSzPts val="2800"/>
              <a:buFont typeface="Symbol" panose="05050102010706020507" pitchFamily="18" charset="2"/>
              <a:buChar char=""/>
            </a:pPr>
            <a:r>
              <a:rPr lang="es-ES" sz="2000" b="1" dirty="0">
                <a:effectLst>
                  <a:outerShdw blurRad="38100" dist="38100" dir="2700000" algn="tl">
                    <a:srgbClr val="000000">
                      <a:alpha val="43137"/>
                    </a:srgbClr>
                  </a:outerShdw>
                </a:effectLst>
                <a:latin typeface="Arial" panose="020B0604020202020204" pitchFamily="34" charset="0"/>
                <a:ea typeface="+mn-ea"/>
                <a:cs typeface="+mn-cs"/>
              </a:rPr>
              <a:t>Integración a efectos de negocios</a:t>
            </a:r>
            <a:endParaRPr lang="es-AR" sz="1200" b="1" dirty="0">
              <a:effectLst>
                <a:outerShdw blurRad="38100" dist="38100" dir="2700000" algn="tl">
                  <a:srgbClr val="000000">
                    <a:alpha val="43137"/>
                  </a:srgbClr>
                </a:outerShdw>
              </a:effectLst>
              <a:latin typeface="Times New Roman" panose="02020603050405020304" pitchFamily="18" charset="0"/>
              <a:ea typeface="+mn-ea"/>
              <a:cs typeface="+mn-cs"/>
            </a:endParaRPr>
          </a:p>
          <a:p>
            <a:pPr marL="342900" lvl="0" indent="-342900" algn="just">
              <a:lnSpc>
                <a:spcPct val="150000"/>
              </a:lnSpc>
              <a:buSzPts val="2800"/>
              <a:buFont typeface="Symbol" panose="05050102010706020507" pitchFamily="18" charset="2"/>
              <a:buChar char=""/>
            </a:pPr>
            <a:r>
              <a:rPr lang="es-ES" sz="2000" b="1" dirty="0">
                <a:effectLst>
                  <a:outerShdw blurRad="38100" dist="38100" dir="2700000" algn="tl">
                    <a:srgbClr val="000000">
                      <a:alpha val="43137"/>
                    </a:srgbClr>
                  </a:outerShdw>
                </a:effectLst>
                <a:latin typeface="Arial" panose="020B0604020202020204" pitchFamily="34" charset="0"/>
                <a:ea typeface="+mn-ea"/>
                <a:cs typeface="+mn-cs"/>
              </a:rPr>
              <a:t>Colaboraciones brindadas y recibidas con otras Cooperativas</a:t>
            </a:r>
            <a:endParaRPr lang="es-AR" sz="1200" b="1" dirty="0">
              <a:effectLst>
                <a:outerShdw blurRad="38100" dist="38100" dir="2700000" algn="tl">
                  <a:srgbClr val="000000">
                    <a:alpha val="43137"/>
                  </a:srgbClr>
                </a:outerShdw>
              </a:effectLst>
              <a:latin typeface="Times New Roman" panose="02020603050405020304" pitchFamily="18" charset="0"/>
              <a:ea typeface="+mn-ea"/>
              <a:cs typeface="+mn-cs"/>
            </a:endParaRPr>
          </a:p>
          <a:p>
            <a:pPr algn="just">
              <a:lnSpc>
                <a:spcPct val="150000"/>
              </a:lnSpc>
            </a:pPr>
            <a:r>
              <a:rPr lang="es-ES" sz="18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endParaRPr lang="es-AR" sz="11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165375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85683BEE-9EF8-F509-D3B0-85330720F9A7}"/>
              </a:ext>
            </a:extLst>
          </p:cNvPr>
          <p:cNvSpPr txBox="1"/>
          <p:nvPr/>
        </p:nvSpPr>
        <p:spPr>
          <a:xfrm>
            <a:off x="1701800" y="152400"/>
            <a:ext cx="6273800" cy="1133580"/>
          </a:xfrm>
          <a:prstGeom prst="rect">
            <a:avLst/>
          </a:prstGeom>
          <a:noFill/>
        </p:spPr>
        <p:txBody>
          <a:bodyPr wrap="square">
            <a:spAutoFit/>
          </a:bodyPr>
          <a:lstStyle/>
          <a:p>
            <a:pPr algn="just">
              <a:lnSpc>
                <a:spcPct val="150000"/>
              </a:lnSpc>
            </a:pPr>
            <a:r>
              <a:rPr lang="es-ES" sz="2400" b="1" dirty="0">
                <a:effectLst/>
                <a:latin typeface="Arial" panose="020B0604020202020204" pitchFamily="34" charset="0"/>
                <a:ea typeface="Times New Roman" panose="02020603050405020304" pitchFamily="18" charset="0"/>
              </a:rPr>
              <a:t>Integración a efectos representativos</a:t>
            </a:r>
            <a:endParaRPr lang="es-AR" sz="2400" dirty="0">
              <a:effectLst/>
              <a:latin typeface="Times New Roman" panose="02020603050405020304" pitchFamily="18" charset="0"/>
              <a:ea typeface="Times New Roman" panose="02020603050405020304" pitchFamily="18" charset="0"/>
            </a:endParaRPr>
          </a:p>
          <a:p>
            <a:pPr algn="just">
              <a:lnSpc>
                <a:spcPct val="150000"/>
              </a:lnSpc>
            </a:pPr>
            <a:r>
              <a:rPr lang="es-ES" sz="2400" dirty="0">
                <a:effectLst/>
                <a:latin typeface="Arial" panose="020B0604020202020204" pitchFamily="34" charset="0"/>
                <a:ea typeface="Times New Roman" panose="02020603050405020304" pitchFamily="18" charset="0"/>
              </a:rPr>
              <a:t>Variables e indicadores:</a:t>
            </a:r>
            <a:endParaRPr lang="es-AR" sz="2400" dirty="0">
              <a:effectLst/>
              <a:latin typeface="Times New Roman" panose="02020603050405020304" pitchFamily="18" charset="0"/>
              <a:ea typeface="Times New Roman" panose="02020603050405020304" pitchFamily="18" charset="0"/>
            </a:endParaRPr>
          </a:p>
        </p:txBody>
      </p:sp>
      <p:graphicFrame>
        <p:nvGraphicFramePr>
          <p:cNvPr id="4" name="Tabla 3">
            <a:extLst>
              <a:ext uri="{FF2B5EF4-FFF2-40B4-BE49-F238E27FC236}">
                <a16:creationId xmlns:a16="http://schemas.microsoft.com/office/drawing/2014/main" xmlns="" id="{57E1D96F-9EF8-F2B9-DEF2-15B9EAEDB470}"/>
              </a:ext>
            </a:extLst>
          </p:cNvPr>
          <p:cNvGraphicFramePr>
            <a:graphicFrameLocks noGrp="1"/>
          </p:cNvGraphicFramePr>
          <p:nvPr>
            <p:extLst>
              <p:ext uri="{D42A27DB-BD31-4B8C-83A1-F6EECF244321}">
                <p14:modId xmlns:p14="http://schemas.microsoft.com/office/powerpoint/2010/main" val="1391363970"/>
              </p:ext>
            </p:extLst>
          </p:nvPr>
        </p:nvGraphicFramePr>
        <p:xfrm>
          <a:off x="1231900" y="1778000"/>
          <a:ext cx="10270173" cy="4676267"/>
        </p:xfrm>
        <a:graphic>
          <a:graphicData uri="http://schemas.openxmlformats.org/drawingml/2006/table">
            <a:tbl>
              <a:tblPr firstRow="1" firstCol="1" bandRow="1">
                <a:tableStyleId>{5C22544A-7EE6-4342-B048-85BDC9FD1C3A}</a:tableStyleId>
              </a:tblPr>
              <a:tblGrid>
                <a:gridCol w="3896241">
                  <a:extLst>
                    <a:ext uri="{9D8B030D-6E8A-4147-A177-3AD203B41FA5}">
                      <a16:colId xmlns:a16="http://schemas.microsoft.com/office/drawing/2014/main" xmlns="" val="582597978"/>
                    </a:ext>
                  </a:extLst>
                </a:gridCol>
                <a:gridCol w="3186625">
                  <a:extLst>
                    <a:ext uri="{9D8B030D-6E8A-4147-A177-3AD203B41FA5}">
                      <a16:colId xmlns:a16="http://schemas.microsoft.com/office/drawing/2014/main" xmlns="" val="2264126008"/>
                    </a:ext>
                  </a:extLst>
                </a:gridCol>
                <a:gridCol w="3187307">
                  <a:extLst>
                    <a:ext uri="{9D8B030D-6E8A-4147-A177-3AD203B41FA5}">
                      <a16:colId xmlns:a16="http://schemas.microsoft.com/office/drawing/2014/main" xmlns="" val="2152480782"/>
                    </a:ext>
                  </a:extLst>
                </a:gridCol>
              </a:tblGrid>
              <a:tr h="499154">
                <a:tc>
                  <a:txBody>
                    <a:bodyPr/>
                    <a:lstStyle/>
                    <a:p>
                      <a:pPr algn="ctr">
                        <a:lnSpc>
                          <a:spcPct val="150000"/>
                        </a:lnSpc>
                      </a:pPr>
                      <a:r>
                        <a:rPr lang="es-AR" sz="2000" dirty="0">
                          <a:effectLst/>
                        </a:rPr>
                        <a:t>Entidad</a:t>
                      </a:r>
                      <a:endParaRPr lang="es-A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pPr>
                      <a:r>
                        <a:rPr lang="es-AR" sz="2000">
                          <a:effectLst/>
                        </a:rPr>
                        <a:t>Representante</a:t>
                      </a:r>
                      <a:endParaRPr lang="es-A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50000"/>
                        </a:lnSpc>
                      </a:pPr>
                      <a:r>
                        <a:rPr lang="es-AR" sz="2000">
                          <a:effectLst/>
                        </a:rPr>
                        <a:t>Cargo</a:t>
                      </a:r>
                      <a:endParaRPr lang="es-A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2671380088"/>
                  </a:ext>
                </a:extLst>
              </a:tr>
              <a:tr h="1059446">
                <a:tc>
                  <a:txBody>
                    <a:bodyPr/>
                    <a:lstStyle/>
                    <a:p>
                      <a:pPr algn="ctr">
                        <a:lnSpc>
                          <a:spcPct val="150000"/>
                        </a:lnSpc>
                      </a:pPr>
                      <a:r>
                        <a:rPr lang="es-AR" sz="2000">
                          <a:effectLst/>
                        </a:rPr>
                        <a:t>FEDECOBA</a:t>
                      </a:r>
                      <a:endParaRPr lang="es-A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s-AR" sz="2000">
                          <a:effectLst/>
                        </a:rPr>
                        <a:t>Gerardo Adolfo García</a:t>
                      </a:r>
                      <a:endParaRPr lang="es-A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s-AR" sz="2000">
                          <a:effectLst/>
                        </a:rPr>
                        <a:t>Consejero Titular</a:t>
                      </a:r>
                      <a:endParaRPr lang="es-A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825904239"/>
                  </a:ext>
                </a:extLst>
              </a:tr>
              <a:tr h="499387">
                <a:tc>
                  <a:txBody>
                    <a:bodyPr/>
                    <a:lstStyle/>
                    <a:p>
                      <a:pPr algn="ctr">
                        <a:lnSpc>
                          <a:spcPct val="150000"/>
                        </a:lnSpc>
                      </a:pPr>
                      <a:r>
                        <a:rPr lang="es-AR" sz="2000">
                          <a:effectLst/>
                        </a:rPr>
                        <a:t>FECOTEL</a:t>
                      </a:r>
                      <a:endParaRPr lang="es-A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s-AR" sz="2000">
                          <a:effectLst/>
                        </a:rPr>
                        <a:t>Martín H. Trucco</a:t>
                      </a:r>
                      <a:endParaRPr lang="es-A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s-AR" sz="2000">
                          <a:effectLst/>
                        </a:rPr>
                        <a:t>Consejero Suplente </a:t>
                      </a:r>
                      <a:endParaRPr lang="es-A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206115960"/>
                  </a:ext>
                </a:extLst>
              </a:tr>
              <a:tr h="1619506">
                <a:tc>
                  <a:txBody>
                    <a:bodyPr/>
                    <a:lstStyle/>
                    <a:p>
                      <a:pPr algn="ctr">
                        <a:lnSpc>
                          <a:spcPct val="150000"/>
                        </a:lnSpc>
                      </a:pPr>
                      <a:r>
                        <a:rPr lang="es-AR" sz="2000">
                          <a:effectLst/>
                        </a:rPr>
                        <a:t>SERVICOOPSA</a:t>
                      </a:r>
                      <a:endParaRPr lang="es-A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s-AR" sz="2000">
                          <a:effectLst/>
                        </a:rPr>
                        <a:t>Ruben Horacio Muriel</a:t>
                      </a:r>
                      <a:endParaRPr lang="es-AR" sz="1000">
                        <a:effectLst/>
                      </a:endParaRPr>
                    </a:p>
                    <a:p>
                      <a:pPr algn="ctr">
                        <a:lnSpc>
                          <a:spcPct val="150000"/>
                        </a:lnSpc>
                      </a:pPr>
                      <a:r>
                        <a:rPr lang="es-AR" sz="2000">
                          <a:effectLst/>
                        </a:rPr>
                        <a:t>Martín H. Trucco</a:t>
                      </a:r>
                      <a:endParaRPr lang="es-A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pPr>
                      <a:r>
                        <a:rPr lang="es-AR" sz="2000">
                          <a:effectLst/>
                        </a:rPr>
                        <a:t>Presidente del Directorio</a:t>
                      </a:r>
                      <a:endParaRPr lang="es-AR" sz="1000">
                        <a:effectLst/>
                      </a:endParaRPr>
                    </a:p>
                    <a:p>
                      <a:pPr algn="ctr">
                        <a:lnSpc>
                          <a:spcPct val="150000"/>
                        </a:lnSpc>
                      </a:pPr>
                      <a:r>
                        <a:rPr lang="es-AR" sz="2000">
                          <a:effectLst/>
                        </a:rPr>
                        <a:t>Síndico del Directorio</a:t>
                      </a:r>
                      <a:endParaRPr lang="es-A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493917708"/>
                  </a:ext>
                </a:extLst>
              </a:tr>
              <a:tr h="499387">
                <a:tc>
                  <a:txBody>
                    <a:bodyPr/>
                    <a:lstStyle/>
                    <a:p>
                      <a:pPr algn="ctr">
                        <a:lnSpc>
                          <a:spcPct val="150000"/>
                        </a:lnSpc>
                      </a:pPr>
                      <a:r>
                        <a:rPr lang="es-AR" sz="2000">
                          <a:effectLst/>
                        </a:rPr>
                        <a:t>LA REGIONAL</a:t>
                      </a:r>
                      <a:endParaRPr lang="es-A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just">
                        <a:lnSpc>
                          <a:spcPct val="150000"/>
                        </a:lnSpc>
                      </a:pPr>
                      <a:r>
                        <a:rPr lang="es-AR" sz="2000">
                          <a:effectLst/>
                        </a:rPr>
                        <a:t>Participación como Cooperativa Asociada</a:t>
                      </a:r>
                      <a:endParaRPr lang="es-A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AR"/>
                    </a:p>
                  </a:txBody>
                  <a:tcPr/>
                </a:tc>
                <a:extLst>
                  <a:ext uri="{0D108BD9-81ED-4DB2-BD59-A6C34878D82A}">
                    <a16:rowId xmlns:a16="http://schemas.microsoft.com/office/drawing/2014/main" xmlns="" val="3668026133"/>
                  </a:ext>
                </a:extLst>
              </a:tr>
              <a:tr h="499387">
                <a:tc>
                  <a:txBody>
                    <a:bodyPr/>
                    <a:lstStyle/>
                    <a:p>
                      <a:pPr algn="ctr">
                        <a:lnSpc>
                          <a:spcPct val="150000"/>
                        </a:lnSpc>
                      </a:pPr>
                      <a:r>
                        <a:rPr lang="es-AR" sz="2000">
                          <a:effectLst/>
                        </a:rPr>
                        <a:t>COLSECOR</a:t>
                      </a:r>
                      <a:endParaRPr lang="es-AR"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just">
                        <a:lnSpc>
                          <a:spcPct val="150000"/>
                        </a:lnSpc>
                      </a:pPr>
                      <a:r>
                        <a:rPr lang="es-AR" sz="2000" dirty="0">
                          <a:effectLst/>
                        </a:rPr>
                        <a:t>Participación como Cooperativa Asociada</a:t>
                      </a:r>
                      <a:endParaRPr lang="es-A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s-AR"/>
                    </a:p>
                  </a:txBody>
                  <a:tcPr/>
                </a:tc>
                <a:extLst>
                  <a:ext uri="{0D108BD9-81ED-4DB2-BD59-A6C34878D82A}">
                    <a16:rowId xmlns:a16="http://schemas.microsoft.com/office/drawing/2014/main" xmlns="" val="3036789376"/>
                  </a:ext>
                </a:extLst>
              </a:tr>
            </a:tbl>
          </a:graphicData>
        </a:graphic>
      </p:graphicFrame>
    </p:spTree>
    <p:extLst>
      <p:ext uri="{BB962C8B-B14F-4D97-AF65-F5344CB8AC3E}">
        <p14:creationId xmlns:p14="http://schemas.microsoft.com/office/powerpoint/2010/main" val="39030301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3400BD3A-17D6-4957-845F-163078ECECEB}"/>
              </a:ext>
            </a:extLst>
          </p:cNvPr>
          <p:cNvSpPr txBox="1"/>
          <p:nvPr/>
        </p:nvSpPr>
        <p:spPr>
          <a:xfrm>
            <a:off x="1879600" y="336273"/>
            <a:ext cx="6096000" cy="498342"/>
          </a:xfrm>
          <a:prstGeom prst="rect">
            <a:avLst/>
          </a:prstGeom>
          <a:noFill/>
        </p:spPr>
        <p:txBody>
          <a:bodyPr wrap="square">
            <a:spAutoFit/>
          </a:bodyPr>
          <a:lstStyle/>
          <a:p>
            <a:pPr algn="just">
              <a:lnSpc>
                <a:spcPct val="150000"/>
              </a:lnSpc>
            </a:pPr>
            <a:r>
              <a:rPr lang="es-ES" sz="2000" b="1" dirty="0">
                <a:effectLst/>
                <a:latin typeface="Arial" panose="020B0604020202020204" pitchFamily="34" charset="0"/>
                <a:ea typeface="Times New Roman" panose="02020603050405020304" pitchFamily="18" charset="0"/>
              </a:rPr>
              <a:t>Participación en el ámbito cooperativo:</a:t>
            </a:r>
            <a:endParaRPr lang="es-AR" sz="2000" b="1" dirty="0">
              <a:effectLst/>
              <a:latin typeface="Times New Roman" panose="02020603050405020304" pitchFamily="18" charset="0"/>
              <a:ea typeface="Times New Roman" panose="02020603050405020304" pitchFamily="18" charset="0"/>
            </a:endParaRPr>
          </a:p>
        </p:txBody>
      </p:sp>
      <p:sp>
        <p:nvSpPr>
          <p:cNvPr id="5" name="CuadroTexto 4">
            <a:extLst>
              <a:ext uri="{FF2B5EF4-FFF2-40B4-BE49-F238E27FC236}">
                <a16:creationId xmlns:a16="http://schemas.microsoft.com/office/drawing/2014/main" xmlns="" id="{42AB28E9-F68C-F66F-C774-569AE653E239}"/>
              </a:ext>
            </a:extLst>
          </p:cNvPr>
          <p:cNvSpPr txBox="1"/>
          <p:nvPr/>
        </p:nvSpPr>
        <p:spPr>
          <a:xfrm>
            <a:off x="1409700" y="1270043"/>
            <a:ext cx="10502900" cy="2246769"/>
          </a:xfrm>
          <a:prstGeom prst="rect">
            <a:avLst/>
          </a:prstGeom>
          <a:noFill/>
        </p:spPr>
        <p:txBody>
          <a:bodyPr wrap="square">
            <a:spAutoFit/>
          </a:bodyPr>
          <a:lstStyle/>
          <a:p>
            <a:pPr algn="just"/>
            <a:r>
              <a:rPr lang="es-AR" sz="2000" dirty="0">
                <a:effectLst/>
                <a:latin typeface="Arial" panose="020B0604020202020204" pitchFamily="34" charset="0"/>
                <a:ea typeface="Calibri" panose="020F0502020204030204" pitchFamily="34" charset="0"/>
              </a:rPr>
              <a:t>La CETAL participa en la presente Federación desde los inicios de la misma, hoy, el Consejero Gerardo Adolfo García, se desempeña como Consejero Titular de la misma asistiendo a las reuniones </a:t>
            </a:r>
            <a:r>
              <a:rPr lang="es-AR" sz="2000" dirty="0" err="1">
                <a:effectLst/>
                <a:latin typeface="Arial" panose="020B0604020202020204" pitchFamily="34" charset="0"/>
                <a:ea typeface="Calibri" panose="020F0502020204030204" pitchFamily="34" charset="0"/>
              </a:rPr>
              <a:t>periodicas</a:t>
            </a:r>
            <a:r>
              <a:rPr lang="es-AR" sz="2000" dirty="0">
                <a:effectLst/>
                <a:latin typeface="Arial" panose="020B0604020202020204" pitchFamily="34" charset="0"/>
                <a:ea typeface="Calibri" panose="020F0502020204030204" pitchFamily="34" charset="0"/>
              </a:rPr>
              <a:t> que se realizan en Azul, sede de la Federación, o en las diferentes Cooperativas cuando se realizan reuniones ampliadas regionales. Asimismo y a través de la plataforma ZOOM, dirigentes y gerente, realizan capacitaciones o reciben información técnica referida a los servicios siendo esto de gran utilidad para estar actualizados y tener una fuente de consulta especializada si surgiera alguna necesidad</a:t>
            </a:r>
            <a:endParaRPr lang="es-AR" sz="2000" dirty="0"/>
          </a:p>
        </p:txBody>
      </p:sp>
      <p:pic>
        <p:nvPicPr>
          <p:cNvPr id="7" name="Imagen 6" descr="Logotipo, nombre de la empresa&#10;&#10;El contenido generado por IA puede ser incorrecto.">
            <a:extLst>
              <a:ext uri="{FF2B5EF4-FFF2-40B4-BE49-F238E27FC236}">
                <a16:creationId xmlns:a16="http://schemas.microsoft.com/office/drawing/2014/main" xmlns="" id="{C39A21BE-FED0-0870-8124-795FD5B3B9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714" y="1922182"/>
            <a:ext cx="1057143" cy="685714"/>
          </a:xfrm>
          <a:prstGeom prst="rect">
            <a:avLst/>
          </a:prstGeom>
        </p:spPr>
      </p:pic>
      <p:sp>
        <p:nvSpPr>
          <p:cNvPr id="9" name="CuadroTexto 8">
            <a:extLst>
              <a:ext uri="{FF2B5EF4-FFF2-40B4-BE49-F238E27FC236}">
                <a16:creationId xmlns:a16="http://schemas.microsoft.com/office/drawing/2014/main" xmlns="" id="{C9C13F3B-09D8-1820-3F3D-85A0CACC80D7}"/>
              </a:ext>
            </a:extLst>
          </p:cNvPr>
          <p:cNvSpPr txBox="1"/>
          <p:nvPr/>
        </p:nvSpPr>
        <p:spPr>
          <a:xfrm>
            <a:off x="1409700" y="3707312"/>
            <a:ext cx="10375900" cy="2246769"/>
          </a:xfrm>
          <a:prstGeom prst="rect">
            <a:avLst/>
          </a:prstGeom>
          <a:noFill/>
        </p:spPr>
        <p:txBody>
          <a:bodyPr wrap="square">
            <a:spAutoFit/>
          </a:bodyPr>
          <a:lstStyle/>
          <a:p>
            <a:pPr algn="just"/>
            <a:r>
              <a:rPr lang="es-AR" sz="2000" dirty="0">
                <a:latin typeface="Arial" panose="020B0604020202020204" pitchFamily="34" charset="0"/>
                <a:ea typeface="Calibri" panose="020F0502020204030204" pitchFamily="34" charset="0"/>
              </a:rPr>
              <a:t>La CETAL ha participado de esta Federación Nacional desde hace muchísimos años, hoy se desempeña el Gerente como Consejero Suplente de dicha Federación en representación de la Región </a:t>
            </a:r>
            <a:r>
              <a:rPr lang="es-AR" sz="2000" dirty="0" err="1">
                <a:latin typeface="Arial" panose="020B0604020202020204" pitchFamily="34" charset="0"/>
                <a:ea typeface="Calibri" panose="020F0502020204030204" pitchFamily="34" charset="0"/>
              </a:rPr>
              <a:t>Nº</a:t>
            </a:r>
            <a:r>
              <a:rPr lang="es-AR" sz="2000" dirty="0">
                <a:latin typeface="Arial" panose="020B0604020202020204" pitchFamily="34" charset="0"/>
                <a:ea typeface="Calibri" panose="020F0502020204030204" pitchFamily="34" charset="0"/>
              </a:rPr>
              <a:t> 10. Es preciso destacar que el servicio que hizo grande a la Federación, el teléfono, hoy esta agonizando y es por ello que no se le dedica tiempo suficiente a las actividades propuestas por FECOTEL que han llegado tarde como puede ser desarrollo de planteles de fibra óptica y otros dado que nuestra localidad ya cuenta con ese tipo de plantel y tecnología.</a:t>
            </a:r>
          </a:p>
        </p:txBody>
      </p:sp>
      <p:pic>
        <p:nvPicPr>
          <p:cNvPr id="11" name="Imagen 10" descr="Logotipo, nombre de la empresa&#10;&#10;El contenido generado por IA puede ser incorrecto.">
            <a:extLst>
              <a:ext uri="{FF2B5EF4-FFF2-40B4-BE49-F238E27FC236}">
                <a16:creationId xmlns:a16="http://schemas.microsoft.com/office/drawing/2014/main" xmlns="" id="{F041C789-CE33-6425-B6D7-8702F24166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86" y="4250105"/>
            <a:ext cx="1028571" cy="1028571"/>
          </a:xfrm>
          <a:prstGeom prst="rect">
            <a:avLst/>
          </a:prstGeom>
        </p:spPr>
      </p:pic>
    </p:spTree>
    <p:extLst>
      <p:ext uri="{BB962C8B-B14F-4D97-AF65-F5344CB8AC3E}">
        <p14:creationId xmlns:p14="http://schemas.microsoft.com/office/powerpoint/2010/main" val="38007006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EC5B58D9-78D7-39DF-5EEA-A2271DCF2035}"/>
              </a:ext>
            </a:extLst>
          </p:cNvPr>
          <p:cNvSpPr txBox="1"/>
          <p:nvPr/>
        </p:nvSpPr>
        <p:spPr>
          <a:xfrm>
            <a:off x="1930400" y="1245918"/>
            <a:ext cx="10261600" cy="1938992"/>
          </a:xfrm>
          <a:prstGeom prst="rect">
            <a:avLst/>
          </a:prstGeom>
          <a:noFill/>
        </p:spPr>
        <p:txBody>
          <a:bodyPr wrap="square">
            <a:spAutoFit/>
          </a:bodyPr>
          <a:lstStyle/>
          <a:p>
            <a:pPr algn="just"/>
            <a:r>
              <a:rPr lang="es-AR" sz="2000" dirty="0">
                <a:effectLst/>
                <a:latin typeface="Arial" panose="020B0604020202020204" pitchFamily="34" charset="0"/>
                <a:ea typeface="Calibri" panose="020F0502020204030204" pitchFamily="34" charset="0"/>
              </a:rPr>
              <a:t>La CETAL es socia fundadora de SERVICOOPSA; a través de la misma nos suministramos servicios de internet, telefonía celular, traslados de fallecidos entre otras cosas ligadas siempre a la tecnología de vanguardia. Durante el presente ejercicio el Consejero Titular, Rubén Horacio Muriel se desempeña como Presidente del directorio de SERVICOOPSA y el Gerente de CETAL, Martín H. Trucco lo hace como Síndico Titular</a:t>
            </a:r>
            <a:endParaRPr lang="es-AR" sz="2000" dirty="0"/>
          </a:p>
        </p:txBody>
      </p:sp>
      <p:pic>
        <p:nvPicPr>
          <p:cNvPr id="5" name="Imagen 4" descr="Icono&#10;&#10;El contenido generado por IA puede ser incorrecto.">
            <a:extLst>
              <a:ext uri="{FF2B5EF4-FFF2-40B4-BE49-F238E27FC236}">
                <a16:creationId xmlns:a16="http://schemas.microsoft.com/office/drawing/2014/main" xmlns="" id="{7841B57B-1C5E-777A-91F8-070B87352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395" y="1636535"/>
            <a:ext cx="904762" cy="904762"/>
          </a:xfrm>
          <a:prstGeom prst="rect">
            <a:avLst/>
          </a:prstGeom>
        </p:spPr>
      </p:pic>
      <p:sp>
        <p:nvSpPr>
          <p:cNvPr id="9" name="CuadroTexto 8">
            <a:extLst>
              <a:ext uri="{FF2B5EF4-FFF2-40B4-BE49-F238E27FC236}">
                <a16:creationId xmlns:a16="http://schemas.microsoft.com/office/drawing/2014/main" xmlns="" id="{F84ECA01-693C-7A24-92BD-2CB4F22680BB}"/>
              </a:ext>
            </a:extLst>
          </p:cNvPr>
          <p:cNvSpPr txBox="1"/>
          <p:nvPr/>
        </p:nvSpPr>
        <p:spPr>
          <a:xfrm>
            <a:off x="1930400" y="3466861"/>
            <a:ext cx="9880600" cy="1015663"/>
          </a:xfrm>
          <a:prstGeom prst="rect">
            <a:avLst/>
          </a:prstGeom>
          <a:noFill/>
        </p:spPr>
        <p:txBody>
          <a:bodyPr wrap="square">
            <a:spAutoFit/>
          </a:bodyPr>
          <a:lstStyle/>
          <a:p>
            <a:pPr algn="just"/>
            <a:r>
              <a:rPr lang="es-AR" sz="2000" dirty="0">
                <a:latin typeface="Arial" panose="020B0604020202020204" pitchFamily="34" charset="0"/>
                <a:ea typeface="Calibri" panose="020F0502020204030204" pitchFamily="34" charset="0"/>
              </a:rPr>
              <a:t>Con La Regional, Cooperativa de Cooperativas, tenemos relación desde hace muchísimos años, nos nutrimos de sus ataúdes para el Servicio Social de Sepelios y de la compra agrupada de materiales o vehículos conocido como FARCAM</a:t>
            </a:r>
          </a:p>
        </p:txBody>
      </p:sp>
      <p:pic>
        <p:nvPicPr>
          <p:cNvPr id="11" name="Imagen 10" descr="Imagen que contiene Diagrama&#10;&#10;El contenido generado por IA puede ser incorrecto.">
            <a:extLst>
              <a:ext uri="{FF2B5EF4-FFF2-40B4-BE49-F238E27FC236}">
                <a16:creationId xmlns:a16="http://schemas.microsoft.com/office/drawing/2014/main" xmlns="" id="{CC7E3F70-F348-8A56-6DD7-826B52D0E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527241"/>
            <a:ext cx="1466667" cy="895238"/>
          </a:xfrm>
          <a:prstGeom prst="rect">
            <a:avLst/>
          </a:prstGeom>
        </p:spPr>
      </p:pic>
      <p:sp>
        <p:nvSpPr>
          <p:cNvPr id="13" name="CuadroTexto 12">
            <a:extLst>
              <a:ext uri="{FF2B5EF4-FFF2-40B4-BE49-F238E27FC236}">
                <a16:creationId xmlns:a16="http://schemas.microsoft.com/office/drawing/2014/main" xmlns="" id="{3D676C04-3DDD-A885-6779-D9DB9C7E8E2F}"/>
              </a:ext>
            </a:extLst>
          </p:cNvPr>
          <p:cNvSpPr txBox="1"/>
          <p:nvPr/>
        </p:nvSpPr>
        <p:spPr>
          <a:xfrm>
            <a:off x="1930400" y="5034747"/>
            <a:ext cx="9880600" cy="1323439"/>
          </a:xfrm>
          <a:prstGeom prst="rect">
            <a:avLst/>
          </a:prstGeom>
          <a:noFill/>
        </p:spPr>
        <p:txBody>
          <a:bodyPr wrap="square">
            <a:spAutoFit/>
          </a:bodyPr>
          <a:lstStyle/>
          <a:p>
            <a:pPr algn="just"/>
            <a:r>
              <a:rPr lang="es-AR" sz="2000" dirty="0">
                <a:latin typeface="Arial" panose="020B0604020202020204" pitchFamily="34" charset="0"/>
                <a:ea typeface="Calibri" panose="020F0502020204030204" pitchFamily="34" charset="0"/>
              </a:rPr>
              <a:t>Por intermedio de </a:t>
            </a:r>
            <a:r>
              <a:rPr lang="es-AR" sz="2000" dirty="0" err="1">
                <a:latin typeface="Arial" panose="020B0604020202020204" pitchFamily="34" charset="0"/>
                <a:ea typeface="Calibri" panose="020F0502020204030204" pitchFamily="34" charset="0"/>
              </a:rPr>
              <a:t>Colsecor</a:t>
            </a:r>
            <a:r>
              <a:rPr lang="es-AR" sz="2000" dirty="0">
                <a:latin typeface="Arial" panose="020B0604020202020204" pitchFamily="34" charset="0"/>
                <a:ea typeface="Calibri" panose="020F0502020204030204" pitchFamily="34" charset="0"/>
              </a:rPr>
              <a:t> Cooperativa Limitada, adquirimos señales satelitales de televisión, hoy es un servicio que viene perdiendo usuarios a pasos agigantados y nos encontramos con la Cooperativa ut supra mencionada buscando opciones de factibilidad para sostener el servicio. </a:t>
            </a:r>
          </a:p>
        </p:txBody>
      </p:sp>
      <p:pic>
        <p:nvPicPr>
          <p:cNvPr id="15" name="Imagen 14" descr="Logotipo, nombre de la empresa&#10;&#10;El contenido generado por IA puede ser incorrecto.">
            <a:extLst>
              <a:ext uri="{FF2B5EF4-FFF2-40B4-BE49-F238E27FC236}">
                <a16:creationId xmlns:a16="http://schemas.microsoft.com/office/drawing/2014/main" xmlns="" id="{1DF3CCA4-FBB7-EDAF-84A6-44B3380A6B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433" y="5145415"/>
            <a:ext cx="933333" cy="933333"/>
          </a:xfrm>
          <a:prstGeom prst="rect">
            <a:avLst/>
          </a:prstGeom>
        </p:spPr>
      </p:pic>
    </p:spTree>
    <p:extLst>
      <p:ext uri="{BB962C8B-B14F-4D97-AF65-F5344CB8AC3E}">
        <p14:creationId xmlns:p14="http://schemas.microsoft.com/office/powerpoint/2010/main" val="39656372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C27165FD-2999-14D0-7795-8BA482631C74}"/>
              </a:ext>
            </a:extLst>
          </p:cNvPr>
          <p:cNvSpPr txBox="1"/>
          <p:nvPr/>
        </p:nvSpPr>
        <p:spPr>
          <a:xfrm>
            <a:off x="1930400" y="943031"/>
            <a:ext cx="10414000" cy="4093813"/>
          </a:xfrm>
          <a:prstGeom prst="rect">
            <a:avLst/>
          </a:prstGeom>
          <a:noFill/>
        </p:spPr>
        <p:txBody>
          <a:bodyPr wrap="square">
            <a:spAutoFit/>
          </a:bodyPr>
          <a:lstStyle/>
          <a:p>
            <a:pPr algn="just">
              <a:lnSpc>
                <a:spcPct val="150000"/>
              </a:lnSpc>
            </a:pPr>
            <a:r>
              <a:rPr lang="es-AR" sz="2200" u="sng"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Integración a efectos de negocio</a:t>
            </a:r>
            <a:endParaRPr lang="es-AR" sz="2200" u="sng"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algn="just">
              <a:lnSpc>
                <a:spcPct val="150000"/>
              </a:lnSpc>
            </a:pPr>
            <a:r>
              <a:rPr lang="es-AR" sz="2200" dirty="0">
                <a:effectLst/>
                <a:latin typeface="Arial" panose="020B0604020202020204" pitchFamily="34" charset="0"/>
                <a:ea typeface="Times New Roman" panose="02020603050405020304" pitchFamily="18" charset="0"/>
              </a:rPr>
              <a:t>Relaciones comerciales con otras cooperativas en carácter de proveedoras:</a:t>
            </a:r>
            <a:endParaRPr lang="es-AR" sz="2200" dirty="0">
              <a:effectLst/>
              <a:latin typeface="Times New Roman" panose="02020603050405020304" pitchFamily="18" charset="0"/>
              <a:ea typeface="Times New Roman" panose="02020603050405020304" pitchFamily="18" charset="0"/>
            </a:endParaRPr>
          </a:p>
          <a:p>
            <a:pPr marL="342900" lvl="0" indent="-342900" algn="just">
              <a:lnSpc>
                <a:spcPct val="150000"/>
              </a:lnSpc>
              <a:buSzPts val="2600"/>
              <a:buFont typeface="Wingdings" panose="05000000000000000000" pitchFamily="2" charset="2"/>
              <a:buChar char=""/>
            </a:pPr>
            <a:r>
              <a:rPr lang="es-AR" sz="2200" dirty="0" err="1">
                <a:effectLst/>
                <a:latin typeface="Arial" panose="020B0604020202020204" pitchFamily="34" charset="0"/>
                <a:ea typeface="Times New Roman" panose="02020603050405020304" pitchFamily="18" charset="0"/>
              </a:rPr>
              <a:t>Sancor</a:t>
            </a:r>
            <a:r>
              <a:rPr lang="es-AR" sz="2200" dirty="0">
                <a:effectLst/>
                <a:latin typeface="Arial" panose="020B0604020202020204" pitchFamily="34" charset="0"/>
                <a:ea typeface="Times New Roman" panose="02020603050405020304" pitchFamily="18" charset="0"/>
              </a:rPr>
              <a:t> Cooperativa de Seguros Ltda.</a:t>
            </a:r>
            <a:endParaRPr lang="es-AR" sz="2200" dirty="0">
              <a:effectLst/>
              <a:latin typeface="Times New Roman" panose="02020603050405020304" pitchFamily="18" charset="0"/>
              <a:ea typeface="Times New Roman" panose="02020603050405020304" pitchFamily="18" charset="0"/>
            </a:endParaRPr>
          </a:p>
          <a:p>
            <a:pPr marL="342900" lvl="0" indent="-342900" algn="just">
              <a:lnSpc>
                <a:spcPct val="150000"/>
              </a:lnSpc>
              <a:buSzPts val="2600"/>
              <a:buFont typeface="Wingdings" panose="05000000000000000000" pitchFamily="2" charset="2"/>
              <a:buChar char=""/>
            </a:pPr>
            <a:r>
              <a:rPr lang="es-AR" sz="2200" dirty="0">
                <a:effectLst/>
                <a:latin typeface="Arial" panose="020B0604020202020204" pitchFamily="34" charset="0"/>
                <a:ea typeface="Times New Roman" panose="02020603050405020304" pitchFamily="18" charset="0"/>
              </a:rPr>
              <a:t>La Segunda Cooperativa Limitada de Seguros</a:t>
            </a:r>
            <a:endParaRPr lang="es-AR" sz="2200" dirty="0">
              <a:effectLst/>
              <a:latin typeface="Times New Roman" panose="02020603050405020304" pitchFamily="18" charset="0"/>
              <a:ea typeface="Times New Roman" panose="02020603050405020304" pitchFamily="18" charset="0"/>
            </a:endParaRPr>
          </a:p>
          <a:p>
            <a:pPr marL="342900" lvl="0" indent="-342900" algn="just">
              <a:lnSpc>
                <a:spcPct val="150000"/>
              </a:lnSpc>
              <a:buSzPts val="2600"/>
              <a:buFont typeface="Wingdings" panose="05000000000000000000" pitchFamily="2" charset="2"/>
              <a:buChar char=""/>
            </a:pPr>
            <a:r>
              <a:rPr lang="es-AR" sz="2200" dirty="0">
                <a:effectLst/>
                <a:latin typeface="Arial" panose="020B0604020202020204" pitchFamily="34" charset="0"/>
                <a:ea typeface="Times New Roman" panose="02020603050405020304" pitchFamily="18" charset="0"/>
              </a:rPr>
              <a:t>La Equitativa</a:t>
            </a:r>
            <a:endParaRPr lang="es-AR" sz="2200" dirty="0">
              <a:effectLst/>
              <a:latin typeface="Times New Roman" panose="02020603050405020304" pitchFamily="18" charset="0"/>
              <a:ea typeface="Times New Roman" panose="02020603050405020304" pitchFamily="18" charset="0"/>
            </a:endParaRPr>
          </a:p>
          <a:p>
            <a:pPr marL="342900" lvl="0" indent="-342900" algn="just">
              <a:lnSpc>
                <a:spcPct val="150000"/>
              </a:lnSpc>
              <a:buSzPts val="2600"/>
              <a:buFont typeface="Wingdings" panose="05000000000000000000" pitchFamily="2" charset="2"/>
              <a:buChar char=""/>
            </a:pPr>
            <a:r>
              <a:rPr lang="es-AR" sz="2200" dirty="0">
                <a:effectLst/>
                <a:latin typeface="Arial" panose="020B0604020202020204" pitchFamily="34" charset="0"/>
                <a:ea typeface="Times New Roman" panose="02020603050405020304" pitchFamily="18" charset="0"/>
              </a:rPr>
              <a:t>La Regional Cooperativa de Cooperativas</a:t>
            </a:r>
            <a:endParaRPr lang="es-AR" sz="2200" dirty="0">
              <a:effectLst/>
              <a:latin typeface="Times New Roman" panose="02020603050405020304" pitchFamily="18" charset="0"/>
              <a:ea typeface="Times New Roman" panose="02020603050405020304" pitchFamily="18" charset="0"/>
            </a:endParaRPr>
          </a:p>
          <a:p>
            <a:pPr marL="342900" lvl="0" indent="-342900" algn="just">
              <a:lnSpc>
                <a:spcPct val="150000"/>
              </a:lnSpc>
              <a:buSzPts val="2600"/>
              <a:buFont typeface="Wingdings" panose="05000000000000000000" pitchFamily="2" charset="2"/>
              <a:buChar char=""/>
            </a:pPr>
            <a:r>
              <a:rPr lang="es-AR" sz="2200" dirty="0" err="1">
                <a:effectLst/>
                <a:latin typeface="Arial" panose="020B0604020202020204" pitchFamily="34" charset="0"/>
                <a:ea typeface="Times New Roman" panose="02020603050405020304" pitchFamily="18" charset="0"/>
              </a:rPr>
              <a:t>Intercoop</a:t>
            </a:r>
            <a:endParaRPr lang="es-AR" sz="2200" dirty="0">
              <a:effectLst/>
              <a:latin typeface="Times New Roman" panose="02020603050405020304" pitchFamily="18" charset="0"/>
              <a:ea typeface="Times New Roman" panose="02020603050405020304" pitchFamily="18" charset="0"/>
            </a:endParaRPr>
          </a:p>
          <a:p>
            <a:pPr marL="342900" lvl="0" indent="-342900" algn="just">
              <a:lnSpc>
                <a:spcPct val="150000"/>
              </a:lnSpc>
              <a:buSzPts val="2600"/>
              <a:buFont typeface="Wingdings" panose="05000000000000000000" pitchFamily="2" charset="2"/>
              <a:buChar char=""/>
            </a:pPr>
            <a:r>
              <a:rPr lang="es-AR" sz="2200" dirty="0">
                <a:effectLst/>
                <a:latin typeface="Arial" panose="020B0604020202020204" pitchFamily="34" charset="0"/>
                <a:ea typeface="Times New Roman" panose="02020603050405020304" pitchFamily="18" charset="0"/>
              </a:rPr>
              <a:t>Federación de Cooperativas de la Provincia de Buenos Aires</a:t>
            </a:r>
            <a:endParaRPr lang="es-AR"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434484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B490708F-C5CE-F004-E062-EA9EAC251B77}"/>
              </a:ext>
            </a:extLst>
          </p:cNvPr>
          <p:cNvSpPr txBox="1"/>
          <p:nvPr/>
        </p:nvSpPr>
        <p:spPr>
          <a:xfrm>
            <a:off x="914400" y="151422"/>
            <a:ext cx="10756900" cy="6356997"/>
          </a:xfrm>
          <a:prstGeom prst="rect">
            <a:avLst/>
          </a:prstGeom>
          <a:noFill/>
        </p:spPr>
        <p:txBody>
          <a:bodyPr wrap="square">
            <a:spAutoFit/>
          </a:bodyPr>
          <a:lstStyle/>
          <a:p>
            <a:pPr algn="just">
              <a:lnSpc>
                <a:spcPct val="150000"/>
              </a:lnSpc>
            </a:pPr>
            <a:r>
              <a:rPr lang="es-AR" sz="2200" b="1" u="sng"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Relaciones comerciales con otras cooperativas en carácter de proveedor:</a:t>
            </a:r>
          </a:p>
          <a:p>
            <a:pPr algn="just">
              <a:lnSpc>
                <a:spcPct val="150000"/>
              </a:lnSpc>
            </a:pPr>
            <a:endParaRPr lang="es-AR" sz="2000" dirty="0">
              <a:effectLst/>
              <a:latin typeface="Times New Roman" panose="02020603050405020304" pitchFamily="18" charset="0"/>
              <a:ea typeface="Times New Roman" panose="02020603050405020304" pitchFamily="18" charset="0"/>
            </a:endParaRPr>
          </a:p>
          <a:p>
            <a:pPr marL="342900" lvl="0" indent="-342900" algn="just">
              <a:buSzPts val="2600"/>
              <a:buFont typeface="Wingdings" panose="05000000000000000000" pitchFamily="2" charset="2"/>
              <a:buChar char=""/>
            </a:pPr>
            <a:r>
              <a:rPr lang="es-AR" sz="2000" dirty="0">
                <a:effectLst/>
                <a:latin typeface="Arial" panose="020B0604020202020204" pitchFamily="34" charset="0"/>
                <a:ea typeface="Times New Roman" panose="02020603050405020304" pitchFamily="18" charset="0"/>
              </a:rPr>
              <a:t>Cooperativa Limitada de Electricidad de Colonia Seré</a:t>
            </a:r>
            <a:endParaRPr lang="es-AR" sz="2000" dirty="0">
              <a:effectLst/>
              <a:latin typeface="Times New Roman" panose="02020603050405020304" pitchFamily="18" charset="0"/>
              <a:ea typeface="Times New Roman" panose="02020603050405020304" pitchFamily="18" charset="0"/>
            </a:endParaRPr>
          </a:p>
          <a:p>
            <a:pPr marL="342900" lvl="0" indent="-342900" algn="just">
              <a:buSzPts val="2600"/>
              <a:buFont typeface="Wingdings" panose="05000000000000000000" pitchFamily="2" charset="2"/>
              <a:buChar char=""/>
            </a:pPr>
            <a:r>
              <a:rPr lang="es-AR" sz="2000" dirty="0">
                <a:effectLst/>
                <a:latin typeface="Arial" panose="020B0604020202020204" pitchFamily="34" charset="0"/>
                <a:ea typeface="Times New Roman" panose="02020603050405020304" pitchFamily="18" charset="0"/>
              </a:rPr>
              <a:t>Cooperativa de Electricidad Obras y Servicios Públicos Charlone Limitada</a:t>
            </a:r>
            <a:endParaRPr lang="es-AR" sz="2000" dirty="0">
              <a:effectLst/>
              <a:latin typeface="Times New Roman" panose="02020603050405020304" pitchFamily="18" charset="0"/>
              <a:ea typeface="Times New Roman" panose="02020603050405020304" pitchFamily="18" charset="0"/>
            </a:endParaRPr>
          </a:p>
          <a:p>
            <a:pPr marL="342900" lvl="0" indent="-342900" algn="just">
              <a:buSzPts val="2600"/>
              <a:buFont typeface="Wingdings" panose="05000000000000000000" pitchFamily="2" charset="2"/>
              <a:buChar char=""/>
            </a:pPr>
            <a:r>
              <a:rPr lang="es-AR" sz="2000" dirty="0">
                <a:effectLst/>
                <a:latin typeface="Arial" panose="020B0604020202020204" pitchFamily="34" charset="0"/>
                <a:ea typeface="Times New Roman" panose="02020603050405020304" pitchFamily="18" charset="0"/>
              </a:rPr>
              <a:t>Cooperativa Limitada de Electricidad de Carlos Tejedor</a:t>
            </a:r>
            <a:endParaRPr lang="es-AR" sz="2000" dirty="0">
              <a:effectLst/>
              <a:latin typeface="Times New Roman" panose="02020603050405020304" pitchFamily="18" charset="0"/>
              <a:ea typeface="Times New Roman" panose="02020603050405020304" pitchFamily="18" charset="0"/>
            </a:endParaRPr>
          </a:p>
          <a:p>
            <a:pPr marL="342900" lvl="0" indent="-342900" algn="just">
              <a:buSzPts val="2600"/>
              <a:buFont typeface="Wingdings" panose="05000000000000000000" pitchFamily="2" charset="2"/>
              <a:buChar char=""/>
            </a:pPr>
            <a:r>
              <a:rPr lang="es-AR" sz="2000" dirty="0">
                <a:effectLst/>
                <a:latin typeface="Arial" panose="020B0604020202020204" pitchFamily="34" charset="0"/>
                <a:ea typeface="Times New Roman" panose="02020603050405020304" pitchFamily="18" charset="0"/>
              </a:rPr>
              <a:t>Cooperativa de Electricidad, Obras y Servicios Públicos de Emilio V. Bunge</a:t>
            </a:r>
            <a:endParaRPr lang="es-AR" sz="2000" dirty="0">
              <a:effectLst/>
              <a:latin typeface="Times New Roman" panose="02020603050405020304" pitchFamily="18" charset="0"/>
              <a:ea typeface="Times New Roman" panose="02020603050405020304" pitchFamily="18" charset="0"/>
            </a:endParaRPr>
          </a:p>
          <a:p>
            <a:pPr marL="342900" lvl="0" indent="-342900" algn="just">
              <a:buSzPts val="2600"/>
              <a:buFont typeface="Wingdings" panose="05000000000000000000" pitchFamily="2" charset="2"/>
              <a:buChar char=""/>
            </a:pPr>
            <a:r>
              <a:rPr lang="es-AR" sz="2000" dirty="0">
                <a:effectLst/>
                <a:latin typeface="Arial" panose="020B0604020202020204" pitchFamily="34" charset="0"/>
                <a:ea typeface="Times New Roman" panose="02020603050405020304" pitchFamily="18" charset="0"/>
              </a:rPr>
              <a:t>Cooperativa de Electricidad Obras y Servicios Públicos de </a:t>
            </a:r>
            <a:r>
              <a:rPr lang="es-AR" sz="2000" dirty="0" err="1">
                <a:effectLst/>
                <a:latin typeface="Arial" panose="020B0604020202020204" pitchFamily="34" charset="0"/>
                <a:ea typeface="Times New Roman" panose="02020603050405020304" pitchFamily="18" charset="0"/>
              </a:rPr>
              <a:t>Banderalo</a:t>
            </a:r>
            <a:r>
              <a:rPr lang="es-AR" sz="2000" dirty="0">
                <a:effectLst/>
                <a:latin typeface="Arial" panose="020B0604020202020204" pitchFamily="34" charset="0"/>
                <a:ea typeface="Times New Roman" panose="02020603050405020304" pitchFamily="18" charset="0"/>
              </a:rPr>
              <a:t> Limitada</a:t>
            </a:r>
            <a:endParaRPr lang="es-AR" sz="2000" dirty="0">
              <a:effectLst/>
              <a:latin typeface="Times New Roman" panose="02020603050405020304" pitchFamily="18" charset="0"/>
              <a:ea typeface="Times New Roman" panose="02020603050405020304" pitchFamily="18" charset="0"/>
            </a:endParaRPr>
          </a:p>
          <a:p>
            <a:pPr marL="342900" lvl="0" indent="-342900" algn="just">
              <a:buSzPts val="2600"/>
              <a:buFont typeface="Wingdings" panose="05000000000000000000" pitchFamily="2" charset="2"/>
              <a:buChar char=""/>
            </a:pPr>
            <a:r>
              <a:rPr lang="es-AR" sz="2000" dirty="0">
                <a:effectLst/>
                <a:latin typeface="Arial" panose="020B0604020202020204" pitchFamily="34" charset="0"/>
                <a:ea typeface="Times New Roman" panose="02020603050405020304" pitchFamily="18" charset="0"/>
              </a:rPr>
              <a:t>Cooperativa Eléctrica de Obras y Desarrollo de Villa Saboya Limitada</a:t>
            </a:r>
            <a:endParaRPr lang="es-AR" sz="2000" dirty="0">
              <a:effectLst/>
              <a:latin typeface="Times New Roman" panose="02020603050405020304" pitchFamily="18" charset="0"/>
              <a:ea typeface="Times New Roman" panose="02020603050405020304" pitchFamily="18" charset="0"/>
            </a:endParaRPr>
          </a:p>
          <a:p>
            <a:pPr marL="342900" lvl="0" indent="-342900" algn="just">
              <a:buSzPts val="2600"/>
              <a:buFont typeface="Wingdings" panose="05000000000000000000" pitchFamily="2" charset="2"/>
              <a:buChar char=""/>
            </a:pPr>
            <a:r>
              <a:rPr lang="es-AR" sz="2000" dirty="0">
                <a:effectLst/>
                <a:latin typeface="Arial" panose="020B0604020202020204" pitchFamily="34" charset="0"/>
                <a:ea typeface="Times New Roman" panose="02020603050405020304" pitchFamily="18" charset="0"/>
              </a:rPr>
              <a:t>Cooperativa Eléctrica Zona Norte de Carlos Casares Limitada Moctezuma</a:t>
            </a:r>
            <a:endParaRPr lang="es-AR" sz="2000" dirty="0">
              <a:effectLst/>
              <a:latin typeface="Times New Roman" panose="02020603050405020304" pitchFamily="18" charset="0"/>
              <a:ea typeface="Times New Roman" panose="02020603050405020304" pitchFamily="18" charset="0"/>
            </a:endParaRPr>
          </a:p>
          <a:p>
            <a:pPr marL="342900" lvl="0" indent="-342900" algn="just">
              <a:buSzPts val="2600"/>
              <a:buFont typeface="Wingdings" panose="05000000000000000000" pitchFamily="2" charset="2"/>
              <a:buChar char=""/>
            </a:pPr>
            <a:r>
              <a:rPr lang="es-AR" sz="2000" dirty="0">
                <a:effectLst/>
                <a:latin typeface="Arial" panose="020B0604020202020204" pitchFamily="34" charset="0"/>
                <a:ea typeface="Times New Roman" panose="02020603050405020304" pitchFamily="18" charset="0"/>
              </a:rPr>
              <a:t>Cooperativa Eléctrica de Rivadavia</a:t>
            </a:r>
            <a:endParaRPr lang="es-AR" sz="2000" dirty="0">
              <a:effectLst/>
              <a:latin typeface="Times New Roman" panose="02020603050405020304" pitchFamily="18" charset="0"/>
              <a:ea typeface="Times New Roman" panose="02020603050405020304" pitchFamily="18" charset="0"/>
            </a:endParaRPr>
          </a:p>
          <a:p>
            <a:pPr marL="342900" lvl="0" indent="-342900" algn="just">
              <a:buSzPts val="2600"/>
              <a:buFont typeface="Wingdings" panose="05000000000000000000" pitchFamily="2" charset="2"/>
              <a:buChar char=""/>
            </a:pPr>
            <a:r>
              <a:rPr lang="es-AR" sz="2000" dirty="0">
                <a:effectLst/>
                <a:latin typeface="Arial" panose="020B0604020202020204" pitchFamily="34" charset="0"/>
                <a:ea typeface="Times New Roman" panose="02020603050405020304" pitchFamily="18" charset="0"/>
              </a:rPr>
              <a:t>Cooperativa Eléctrica de Timote Limitada</a:t>
            </a:r>
            <a:endParaRPr lang="es-AR" sz="2000" dirty="0">
              <a:effectLst/>
              <a:latin typeface="Times New Roman" panose="02020603050405020304" pitchFamily="18" charset="0"/>
              <a:ea typeface="Times New Roman" panose="02020603050405020304" pitchFamily="18" charset="0"/>
            </a:endParaRPr>
          </a:p>
          <a:p>
            <a:pPr marL="342900" lvl="0" indent="-342900" algn="just">
              <a:buSzPts val="2600"/>
              <a:buFont typeface="Wingdings" panose="05000000000000000000" pitchFamily="2" charset="2"/>
              <a:buChar char=""/>
            </a:pPr>
            <a:r>
              <a:rPr lang="es-AR" sz="2000" dirty="0">
                <a:effectLst/>
                <a:latin typeface="Arial" panose="020B0604020202020204" pitchFamily="34" charset="0"/>
                <a:ea typeface="Times New Roman" panose="02020603050405020304" pitchFamily="18" charset="0"/>
              </a:rPr>
              <a:t>Cooperativa de Santa Eleodora</a:t>
            </a:r>
            <a:endParaRPr lang="es-AR" sz="2000" dirty="0">
              <a:effectLst/>
              <a:latin typeface="Times New Roman" panose="02020603050405020304" pitchFamily="18" charset="0"/>
              <a:ea typeface="Times New Roman" panose="02020603050405020304" pitchFamily="18" charset="0"/>
            </a:endParaRPr>
          </a:p>
          <a:p>
            <a:pPr marL="342900" lvl="0" indent="-342900" algn="just">
              <a:buSzPts val="2600"/>
              <a:buFont typeface="Wingdings" panose="05000000000000000000" pitchFamily="2" charset="2"/>
              <a:buChar char=""/>
            </a:pPr>
            <a:r>
              <a:rPr lang="es-AR" sz="2000" dirty="0">
                <a:effectLst/>
                <a:latin typeface="Arial" panose="020B0604020202020204" pitchFamily="34" charset="0"/>
                <a:ea typeface="Times New Roman" panose="02020603050405020304" pitchFamily="18" charset="0"/>
              </a:rPr>
              <a:t>Cooperativa Eléctrica de Obras y Servicios Públicos Cañada Seca Limitada</a:t>
            </a:r>
            <a:endParaRPr lang="es-AR" sz="2000" dirty="0">
              <a:effectLst/>
              <a:latin typeface="Times New Roman" panose="02020603050405020304" pitchFamily="18" charset="0"/>
              <a:ea typeface="Times New Roman" panose="02020603050405020304" pitchFamily="18" charset="0"/>
            </a:endParaRPr>
          </a:p>
          <a:p>
            <a:pPr marL="342900" lvl="0" indent="-342900" algn="just">
              <a:buSzPts val="2600"/>
              <a:buFont typeface="Wingdings" panose="05000000000000000000" pitchFamily="2" charset="2"/>
              <a:buChar char=""/>
            </a:pPr>
            <a:r>
              <a:rPr lang="es-AR" sz="2000" dirty="0">
                <a:effectLst/>
                <a:latin typeface="Arial" panose="020B0604020202020204" pitchFamily="34" charset="0"/>
                <a:ea typeface="Times New Roman" panose="02020603050405020304" pitchFamily="18" charset="0"/>
              </a:rPr>
              <a:t>Cooperativa de Provisión de Servicios Públicos, Vivienda, Crédito y Consumo de Electricidad y Servicios Anexos de Sansinena Limitada</a:t>
            </a:r>
            <a:endParaRPr lang="es-AR" sz="2000" dirty="0">
              <a:effectLst/>
              <a:latin typeface="Times New Roman" panose="02020603050405020304" pitchFamily="18" charset="0"/>
              <a:ea typeface="Times New Roman" panose="02020603050405020304" pitchFamily="18" charset="0"/>
            </a:endParaRPr>
          </a:p>
          <a:p>
            <a:pPr marL="342900" lvl="0" indent="-342900" algn="just">
              <a:buSzPts val="2600"/>
              <a:buFont typeface="Wingdings" panose="05000000000000000000" pitchFamily="2" charset="2"/>
              <a:buChar char=""/>
            </a:pPr>
            <a:r>
              <a:rPr lang="es-AR" sz="2000" dirty="0">
                <a:effectLst/>
                <a:latin typeface="Arial" panose="020B0604020202020204" pitchFamily="34" charset="0"/>
                <a:ea typeface="Times New Roman" panose="02020603050405020304" pitchFamily="18" charset="0"/>
              </a:rPr>
              <a:t>Federación de Cooperativas de la Provincia de Buenos Aires</a:t>
            </a:r>
            <a:endParaRPr lang="es-AR" sz="2000" dirty="0">
              <a:effectLst/>
              <a:latin typeface="Times New Roman" panose="02020603050405020304" pitchFamily="18" charset="0"/>
              <a:ea typeface="Times New Roman" panose="02020603050405020304" pitchFamily="18" charset="0"/>
            </a:endParaRPr>
          </a:p>
          <a:p>
            <a:pPr marL="342900" lvl="0" indent="-342900" algn="just">
              <a:buSzPts val="2600"/>
              <a:buFont typeface="Wingdings" panose="05000000000000000000" pitchFamily="2" charset="2"/>
              <a:buChar char=""/>
            </a:pPr>
            <a:r>
              <a:rPr lang="es-AR" sz="2000" dirty="0">
                <a:effectLst/>
                <a:latin typeface="Arial" panose="020B0604020202020204" pitchFamily="34" charset="0"/>
                <a:ea typeface="Times New Roman" panose="02020603050405020304" pitchFamily="18" charset="0"/>
              </a:rPr>
              <a:t>Centro de Comercialización de Productos de Agricultura Familiar Cooperativa Proveedora de Servicios (Banco de alimentos)</a:t>
            </a:r>
            <a:endParaRPr lang="es-AR" sz="2000" dirty="0">
              <a:effectLst/>
              <a:latin typeface="Times New Roman" panose="02020603050405020304" pitchFamily="18" charset="0"/>
              <a:ea typeface="Times New Roman" panose="02020603050405020304" pitchFamily="18" charset="0"/>
            </a:endParaRPr>
          </a:p>
          <a:p>
            <a:pPr>
              <a:lnSpc>
                <a:spcPct val="150000"/>
              </a:lnSpc>
              <a:spcAft>
                <a:spcPts val="800"/>
              </a:spcAft>
              <a:tabLst>
                <a:tab pos="903605" algn="l"/>
              </a:tabLst>
            </a:pPr>
            <a:r>
              <a:rPr lang="es-AR" sz="1800" kern="1200" dirty="0">
                <a:solidFill>
                  <a:srgbClr val="FF0000"/>
                </a:solidFill>
                <a:effectLst/>
                <a:latin typeface="Arial" panose="020B0604020202020204" pitchFamily="34" charset="0"/>
                <a:ea typeface="+mn-ea"/>
                <a:cs typeface="Times New Roman" panose="02020603050405020304" pitchFamily="18" charset="0"/>
              </a:rPr>
              <a:t> </a:t>
            </a:r>
            <a:endParaRPr lang="es-AR"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0099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0508A0E-44D6-8532-A1D9-FAD83E315511}"/>
              </a:ext>
            </a:extLst>
          </p:cNvPr>
          <p:cNvSpPr txBox="1"/>
          <p:nvPr/>
        </p:nvSpPr>
        <p:spPr>
          <a:xfrm>
            <a:off x="6007200" y="2487172"/>
            <a:ext cx="5957401" cy="4218142"/>
          </a:xfrm>
          <a:prstGeom prst="rect">
            <a:avLst/>
          </a:prstGeom>
          <a:noFill/>
        </p:spPr>
        <p:txBody>
          <a:bodyPr wrap="square">
            <a:spAutoFit/>
          </a:bodyPr>
          <a:lstStyle/>
          <a:p>
            <a:pPr marL="342900" lvl="0" indent="-342900" algn="just">
              <a:lnSpc>
                <a:spcPct val="150000"/>
              </a:lnSpc>
              <a:spcAft>
                <a:spcPts val="800"/>
              </a:spcAft>
              <a:buSzPts val="2800"/>
              <a:buFont typeface="Symbol" panose="05050102010706020507" pitchFamily="18" charset="2"/>
              <a:buChar char=""/>
              <a:tabLst>
                <a:tab pos="903605" algn="l"/>
              </a:tabLst>
            </a:pPr>
            <a:r>
              <a:rPr lang="es-AR" sz="2000" kern="1200" dirty="0">
                <a:solidFill>
                  <a:srgbClr val="004064"/>
                </a:solidFill>
                <a:effectLst/>
                <a:latin typeface="Arial" panose="020B0604020202020204" pitchFamily="34" charset="0"/>
                <a:ea typeface="+mn-ea"/>
                <a:cs typeface="+mn-cs"/>
              </a:rPr>
              <a:t>Ventas a Cooperativas: </a:t>
            </a:r>
            <a:r>
              <a:rPr lang="es-AR" sz="2400" b="1" kern="1200" dirty="0">
                <a:solidFill>
                  <a:srgbClr val="004064"/>
                </a:solidFill>
                <a:effectLst/>
                <a:latin typeface="Arial" panose="020B0604020202020204" pitchFamily="34" charset="0"/>
                <a:ea typeface="+mn-ea"/>
                <a:cs typeface="+mn-cs"/>
              </a:rPr>
              <a:t>387</a:t>
            </a:r>
            <a:r>
              <a:rPr lang="es-AR" sz="2000" kern="1200" dirty="0">
                <a:solidFill>
                  <a:srgbClr val="004064"/>
                </a:solidFill>
                <a:effectLst/>
                <a:latin typeface="Arial" panose="020B0604020202020204" pitchFamily="34" charset="0"/>
                <a:ea typeface="+mn-ea"/>
                <a:cs typeface="+mn-cs"/>
              </a:rPr>
              <a:t> columnas de hormigón</a:t>
            </a:r>
            <a:endParaRPr lang="es-AR" sz="2000" dirty="0">
              <a:effectLst/>
              <a:latin typeface="Calibri" panose="020F0502020204030204" pitchFamily="34" charset="0"/>
              <a:ea typeface="+mn-ea"/>
              <a:cs typeface="+mn-cs"/>
            </a:endParaRPr>
          </a:p>
          <a:p>
            <a:pPr marL="342900" lvl="0" indent="-342900">
              <a:lnSpc>
                <a:spcPct val="150000"/>
              </a:lnSpc>
              <a:spcAft>
                <a:spcPts val="800"/>
              </a:spcAft>
              <a:buSzPts val="2800"/>
              <a:buFont typeface="Symbol" panose="05050102010706020507" pitchFamily="18" charset="2"/>
              <a:buChar char=""/>
              <a:tabLst>
                <a:tab pos="903605" algn="l"/>
              </a:tabLst>
            </a:pPr>
            <a:r>
              <a:rPr lang="es-AR" sz="2000" kern="1200" dirty="0">
                <a:solidFill>
                  <a:srgbClr val="004064"/>
                </a:solidFill>
                <a:effectLst/>
                <a:latin typeface="Arial" panose="020B0604020202020204" pitchFamily="34" charset="0"/>
                <a:ea typeface="+mn-ea"/>
                <a:cs typeface="+mn-cs"/>
              </a:rPr>
              <a:t>Ventas a Empresas / Particulares: </a:t>
            </a:r>
            <a:r>
              <a:rPr lang="es-AR" sz="2400" b="1" kern="1200" dirty="0">
                <a:solidFill>
                  <a:srgbClr val="004064"/>
                </a:solidFill>
                <a:effectLst/>
                <a:latin typeface="Arial" panose="020B0604020202020204" pitchFamily="34" charset="0"/>
                <a:ea typeface="+mn-ea"/>
                <a:cs typeface="+mn-cs"/>
              </a:rPr>
              <a:t>14</a:t>
            </a:r>
            <a:r>
              <a:rPr lang="es-AR" sz="2000" kern="1200" dirty="0">
                <a:solidFill>
                  <a:srgbClr val="004064"/>
                </a:solidFill>
                <a:effectLst/>
                <a:latin typeface="Arial" panose="020B0604020202020204" pitchFamily="34" charset="0"/>
                <a:ea typeface="+mn-ea"/>
                <a:cs typeface="+mn-cs"/>
              </a:rPr>
              <a:t> columnas de hormigón</a:t>
            </a:r>
            <a:endParaRPr lang="es-AR" sz="2000" dirty="0">
              <a:effectLst/>
              <a:latin typeface="Calibri" panose="020F0502020204030204" pitchFamily="34" charset="0"/>
              <a:ea typeface="+mn-ea"/>
              <a:cs typeface="+mn-cs"/>
            </a:endParaRPr>
          </a:p>
          <a:p>
            <a:pPr marL="342900" lvl="0" indent="-342900" algn="just">
              <a:lnSpc>
                <a:spcPct val="150000"/>
              </a:lnSpc>
              <a:spcAft>
                <a:spcPts val="800"/>
              </a:spcAft>
              <a:buSzPts val="2800"/>
              <a:buFont typeface="Symbol" panose="05050102010706020507" pitchFamily="18" charset="2"/>
              <a:buChar char=""/>
              <a:tabLst>
                <a:tab pos="903605" algn="l"/>
              </a:tabLst>
            </a:pPr>
            <a:r>
              <a:rPr lang="es-AR" sz="2000" kern="1200" dirty="0">
                <a:solidFill>
                  <a:srgbClr val="004064"/>
                </a:solidFill>
                <a:effectLst/>
                <a:latin typeface="Arial" panose="020B0604020202020204" pitchFamily="34" charset="0"/>
                <a:ea typeface="+mn-ea"/>
                <a:cs typeface="+mn-cs"/>
              </a:rPr>
              <a:t>Columnas de hormigón fabricadas por y para CETAL: </a:t>
            </a:r>
            <a:r>
              <a:rPr lang="es-AR" sz="2400" b="1" kern="1200" dirty="0">
                <a:solidFill>
                  <a:srgbClr val="004064"/>
                </a:solidFill>
                <a:effectLst/>
                <a:latin typeface="Arial" panose="020B0604020202020204" pitchFamily="34" charset="0"/>
                <a:ea typeface="+mn-ea"/>
                <a:cs typeface="+mn-cs"/>
              </a:rPr>
              <a:t>366 </a:t>
            </a:r>
            <a:r>
              <a:rPr lang="es-AR" sz="2000" kern="1200" dirty="0">
                <a:solidFill>
                  <a:srgbClr val="004064"/>
                </a:solidFill>
                <a:effectLst/>
                <a:latin typeface="Arial" panose="020B0604020202020204" pitchFamily="34" charset="0"/>
                <a:ea typeface="+mn-ea"/>
                <a:cs typeface="+mn-cs"/>
              </a:rPr>
              <a:t>(se encuentran incluidas las columnas del Barrio Techo Digno y Barrio Las Cortaderas)</a:t>
            </a:r>
            <a:endParaRPr lang="es-AR" sz="2000" dirty="0">
              <a:effectLst/>
              <a:latin typeface="Calibri" panose="020F0502020204030204" pitchFamily="34" charset="0"/>
              <a:ea typeface="+mn-ea"/>
              <a:cs typeface="+mn-cs"/>
            </a:endParaRPr>
          </a:p>
        </p:txBody>
      </p:sp>
      <p:sp>
        <p:nvSpPr>
          <p:cNvPr id="4" name="Rectangle 2">
            <a:extLst>
              <a:ext uri="{FF2B5EF4-FFF2-40B4-BE49-F238E27FC236}">
                <a16:creationId xmlns:a16="http://schemas.microsoft.com/office/drawing/2014/main" xmlns="" id="{AB801946-09A9-D40D-6983-CBEC6632643E}"/>
              </a:ext>
            </a:extLst>
          </p:cNvPr>
          <p:cNvSpPr>
            <a:spLocks noChangeArrowheads="1"/>
          </p:cNvSpPr>
          <p:nvPr/>
        </p:nvSpPr>
        <p:spPr bwMode="auto">
          <a:xfrm flipV="1">
            <a:off x="14288" y="1934988"/>
            <a:ext cx="101025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AR"/>
          </a:p>
        </p:txBody>
      </p:sp>
      <p:pic>
        <p:nvPicPr>
          <p:cNvPr id="32769" name="Picture 1">
            <a:extLst>
              <a:ext uri="{FF2B5EF4-FFF2-40B4-BE49-F238E27FC236}">
                <a16:creationId xmlns:a16="http://schemas.microsoft.com/office/drawing/2014/main" xmlns="" id="{26B8D5CE-6470-9B31-6363-2C6E4D591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399" y="2928454"/>
            <a:ext cx="5722119" cy="35699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xmlns="" id="{D9238D24-99E1-4B6C-8304-85F9F1BD5073}"/>
              </a:ext>
            </a:extLst>
          </p:cNvPr>
          <p:cNvSpPr txBox="1"/>
          <p:nvPr/>
        </p:nvSpPr>
        <p:spPr>
          <a:xfrm>
            <a:off x="1988599" y="51330"/>
            <a:ext cx="9641149" cy="2351285"/>
          </a:xfrm>
          <a:prstGeom prst="rect">
            <a:avLst/>
          </a:prstGeom>
          <a:noFill/>
        </p:spPr>
        <p:txBody>
          <a:bodyPr wrap="square">
            <a:spAutoFit/>
          </a:bodyPr>
          <a:lstStyle/>
          <a:p>
            <a:pPr algn="just">
              <a:lnSpc>
                <a:spcPct val="150000"/>
              </a:lnSpc>
              <a:spcAft>
                <a:spcPts val="800"/>
              </a:spcAft>
              <a:tabLst>
                <a:tab pos="903605" algn="l"/>
              </a:tabLst>
            </a:pPr>
            <a:r>
              <a:rPr lang="es-AR" sz="2400" kern="1200" dirty="0">
                <a:solidFill>
                  <a:srgbClr val="FF0000"/>
                </a:solidFill>
                <a:effectLst/>
                <a:latin typeface="Arial" panose="020B0604020202020204" pitchFamily="34" charset="0"/>
                <a:ea typeface="+mn-ea"/>
                <a:cs typeface="Times New Roman" panose="02020603050405020304" pitchFamily="18" charset="0"/>
              </a:rPr>
              <a:t>En tal sentido</a:t>
            </a:r>
            <a:r>
              <a:rPr lang="es-AR" sz="2400" b="1" kern="1200" dirty="0">
                <a:solidFill>
                  <a:srgbClr val="FF0000"/>
                </a:solidFill>
                <a:effectLst/>
                <a:latin typeface="Arial" panose="020B0604020202020204" pitchFamily="34" charset="0"/>
                <a:ea typeface="+mn-ea"/>
                <a:cs typeface="Times New Roman" panose="02020603050405020304" pitchFamily="18" charset="0"/>
              </a:rPr>
              <a:t>, 757 </a:t>
            </a:r>
            <a:r>
              <a:rPr lang="es-AR" sz="2400" kern="1200" dirty="0">
                <a:solidFill>
                  <a:srgbClr val="FF0000"/>
                </a:solidFill>
                <a:effectLst/>
                <a:latin typeface="Arial" panose="020B0604020202020204" pitchFamily="34" charset="0"/>
                <a:ea typeface="+mn-ea"/>
                <a:cs typeface="Times New Roman" panose="02020603050405020304" pitchFamily="18" charset="0"/>
              </a:rPr>
              <a:t>Columnas fueron vendidas a Cooperativas, Municipios, Particulares, Empresas y para uso propio</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tabLst>
                <a:tab pos="903605" algn="l"/>
              </a:tabLst>
            </a:pPr>
            <a:r>
              <a:rPr lang="es-AR" sz="2400" b="1" kern="1200" dirty="0">
                <a:solidFill>
                  <a:srgbClr val="FF0000"/>
                </a:solidFill>
                <a:effectLst/>
                <a:latin typeface="Arial" panose="020B0604020202020204" pitchFamily="34" charset="0"/>
                <a:ea typeface="+mn-ea"/>
                <a:cs typeface="Times New Roman" panose="02020603050405020304" pitchFamily="18" charset="0"/>
              </a:rPr>
              <a:t>10</a:t>
            </a:r>
            <a:r>
              <a:rPr lang="es-AR" sz="2400" kern="1200" dirty="0">
                <a:solidFill>
                  <a:srgbClr val="FF0000"/>
                </a:solidFill>
                <a:effectLst/>
                <a:latin typeface="Arial" panose="020B0604020202020204" pitchFamily="34" charset="0"/>
                <a:ea typeface="+mn-ea"/>
                <a:cs typeface="Times New Roman" panose="02020603050405020304" pitchFamily="18" charset="0"/>
              </a:rPr>
              <a:t> Brazos de Alumbrado Público construidos y utilizados en el alumbrado público de Tres Algarrobos</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8377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B1AA6F6E-EA52-D646-E4D9-52203EC724D6}"/>
              </a:ext>
            </a:extLst>
          </p:cNvPr>
          <p:cNvSpPr txBox="1"/>
          <p:nvPr/>
        </p:nvSpPr>
        <p:spPr>
          <a:xfrm>
            <a:off x="1798320" y="591524"/>
            <a:ext cx="9707880" cy="5674951"/>
          </a:xfrm>
          <a:prstGeom prst="rect">
            <a:avLst/>
          </a:prstGeom>
          <a:noFill/>
        </p:spPr>
        <p:txBody>
          <a:bodyPr wrap="square">
            <a:spAutoFit/>
          </a:bodyPr>
          <a:lstStyle/>
          <a:p>
            <a:pPr>
              <a:lnSpc>
                <a:spcPct val="150000"/>
              </a:lnSpc>
              <a:spcAft>
                <a:spcPts val="800"/>
              </a:spcAft>
            </a:pPr>
            <a:r>
              <a:rPr lang="es-ES" sz="2400" b="1" u="sng"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Actividades Secundarias</a:t>
            </a:r>
            <a:r>
              <a:rPr lang="es-ES" sz="1800" u="sng"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a:t>
            </a:r>
            <a:endParaRPr lang="es-AR" sz="11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2600"/>
              <a:buFont typeface="Wingdings" panose="05000000000000000000" pitchFamily="2" charset="2"/>
              <a:buChar char="Ø"/>
            </a:pPr>
            <a:r>
              <a:rPr lang="es-ES" sz="20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Servicios Sociales:</a:t>
            </a:r>
            <a:endParaRPr lang="es-A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Wingdings" panose="05000000000000000000" pitchFamily="2" charset="2"/>
              <a:buChar char="§"/>
            </a:pPr>
            <a:r>
              <a:rPr lang="es-ES" sz="2000" dirty="0">
                <a:effectLst/>
                <a:latin typeface="Arial" panose="020B0604020202020204" pitchFamily="34" charset="0"/>
                <a:ea typeface="Calibri" panose="020F0502020204030204" pitchFamily="34" charset="0"/>
                <a:cs typeface="Arial" panose="020B0604020202020204" pitchFamily="34" charset="0"/>
              </a:rPr>
              <a:t>Sala de Sepelios</a:t>
            </a:r>
            <a:endParaRPr lang="es-AR"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800"/>
              </a:spcAft>
              <a:buFont typeface="Wingdings" panose="05000000000000000000" pitchFamily="2" charset="2"/>
              <a:buChar char="§"/>
            </a:pPr>
            <a:r>
              <a:rPr lang="es-ES" sz="2000" dirty="0">
                <a:effectLst/>
                <a:latin typeface="Arial" panose="020B0604020202020204" pitchFamily="34" charset="0"/>
                <a:ea typeface="Calibri" panose="020F0502020204030204" pitchFamily="34" charset="0"/>
                <a:cs typeface="Arial" panose="020B0604020202020204" pitchFamily="34" charset="0"/>
              </a:rPr>
              <a:t>Cementerio Parque Cooperativo</a:t>
            </a:r>
            <a:endParaRPr lang="es-AR"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800"/>
              </a:spcAft>
              <a:buFont typeface="Wingdings" panose="05000000000000000000" pitchFamily="2" charset="2"/>
              <a:buChar char="§"/>
            </a:pPr>
            <a:r>
              <a:rPr lang="es-ES" sz="2000" dirty="0">
                <a:effectLst/>
                <a:latin typeface="Arial" panose="020B0604020202020204" pitchFamily="34" charset="0"/>
                <a:ea typeface="Calibri" panose="020F0502020204030204" pitchFamily="34" charset="0"/>
                <a:cs typeface="Arial" panose="020B0604020202020204" pitchFamily="34" charset="0"/>
              </a:rPr>
              <a:t>Traslados</a:t>
            </a:r>
            <a:endParaRPr lang="es-AR"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800"/>
              </a:spcAft>
              <a:buFont typeface="Wingdings" panose="05000000000000000000" pitchFamily="2" charset="2"/>
              <a:buChar char="§"/>
            </a:pPr>
            <a:r>
              <a:rPr lang="es-ES" sz="2000" dirty="0">
                <a:effectLst/>
                <a:latin typeface="Arial" panose="020B0604020202020204" pitchFamily="34" charset="0"/>
                <a:ea typeface="Calibri" panose="020F0502020204030204" pitchFamily="34" charset="0"/>
                <a:cs typeface="Arial" panose="020B0604020202020204" pitchFamily="34" charset="0"/>
              </a:rPr>
              <a:t>Seguro de Salud</a:t>
            </a:r>
            <a:endParaRPr lang="es-AR" sz="20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nSpc>
                <a:spcPct val="150000"/>
              </a:lnSpc>
              <a:spcAft>
                <a:spcPts val="800"/>
              </a:spcAft>
              <a:buSzPts val="2600"/>
              <a:buFont typeface="Wingdings" panose="05000000000000000000" pitchFamily="2" charset="2"/>
              <a:buChar char="Ø"/>
            </a:pPr>
            <a:r>
              <a:rPr lang="es-ES" sz="20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Agua Potable de Red</a:t>
            </a:r>
            <a:endParaRPr lang="es-A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Wingdings" panose="05000000000000000000" pitchFamily="2" charset="2"/>
              <a:buChar char="§"/>
            </a:pPr>
            <a:r>
              <a:rPr lang="es-ES" sz="2000" dirty="0">
                <a:effectLst/>
                <a:latin typeface="Arial" panose="020B0604020202020204" pitchFamily="34" charset="0"/>
                <a:ea typeface="Calibri" panose="020F0502020204030204" pitchFamily="34" charset="0"/>
                <a:cs typeface="Arial" panose="020B0604020202020204" pitchFamily="34" charset="0"/>
              </a:rPr>
              <a:t>Extracción de aguas subterráneas</a:t>
            </a:r>
            <a:endParaRPr lang="es-AR"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800"/>
              </a:spcAft>
              <a:buFont typeface="Wingdings" panose="05000000000000000000" pitchFamily="2" charset="2"/>
              <a:buChar char="§"/>
            </a:pPr>
            <a:r>
              <a:rPr lang="es-ES" sz="2000" dirty="0">
                <a:effectLst/>
                <a:latin typeface="Arial" panose="020B0604020202020204" pitchFamily="34" charset="0"/>
                <a:ea typeface="Calibri" panose="020F0502020204030204" pitchFamily="34" charset="0"/>
                <a:cs typeface="Arial" panose="020B0604020202020204" pitchFamily="34" charset="0"/>
              </a:rPr>
              <a:t>Tratamiento de agua por Osmosis Inversa</a:t>
            </a:r>
            <a:endParaRPr lang="es-AR"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800"/>
              </a:spcAft>
              <a:buFont typeface="Wingdings" panose="05000000000000000000" pitchFamily="2" charset="2"/>
              <a:buChar char="§"/>
            </a:pPr>
            <a:r>
              <a:rPr lang="es-ES" sz="2000" dirty="0">
                <a:effectLst/>
                <a:latin typeface="Arial" panose="020B0604020202020204" pitchFamily="34" charset="0"/>
                <a:ea typeface="Calibri" panose="020F0502020204030204" pitchFamily="34" charset="0"/>
                <a:cs typeface="Arial" panose="020B0604020202020204" pitchFamily="34" charset="0"/>
              </a:rPr>
              <a:t>Distribución de agua urbana</a:t>
            </a:r>
            <a:endParaRPr lang="es-AR"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794961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CFA384A3-A1D5-51D3-8BE0-94AFB003EE2F}"/>
              </a:ext>
            </a:extLst>
          </p:cNvPr>
          <p:cNvSpPr txBox="1"/>
          <p:nvPr/>
        </p:nvSpPr>
        <p:spPr>
          <a:xfrm>
            <a:off x="1874914" y="1501066"/>
            <a:ext cx="9448800" cy="4538743"/>
          </a:xfrm>
          <a:prstGeom prst="rect">
            <a:avLst/>
          </a:prstGeom>
          <a:noFill/>
          <a:ln w="28575">
            <a:solidFill>
              <a:srgbClr val="CC6600"/>
            </a:solidFill>
          </a:ln>
        </p:spPr>
        <p:txBody>
          <a:bodyPr wrap="square">
            <a:spAutoFit/>
          </a:bodyPr>
          <a:lstStyle/>
          <a:p>
            <a:pPr algn="just">
              <a:lnSpc>
                <a:spcPct val="150000"/>
              </a:lnSpc>
            </a:pPr>
            <a:r>
              <a:rPr lang="es-ES" sz="2800" dirty="0">
                <a:effectLst/>
                <a:latin typeface="Arial" panose="020B0604020202020204" pitchFamily="34" charset="0"/>
                <a:ea typeface="Times New Roman" panose="02020603050405020304" pitchFamily="18" charset="0"/>
              </a:rPr>
              <a:t>El análisis de las variables e indicadores presentados para la ponderación del sexto Principio Cooperativo “Cooperación entre Cooperativas”, permite observar que la Cooperativa Eléctrica de Tres Algarrobos Limitada – CETAL posee una marcada política de integración tanto a nivel local, regional como nacional, dando un total cumplimiento del mismo.</a:t>
            </a:r>
            <a:endParaRPr lang="es-AR"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278550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F3AEB29B-0DB0-F82B-9324-F79FF6576E88}"/>
              </a:ext>
            </a:extLst>
          </p:cNvPr>
          <p:cNvSpPr txBox="1"/>
          <p:nvPr/>
        </p:nvSpPr>
        <p:spPr>
          <a:xfrm>
            <a:off x="1041400" y="1641639"/>
            <a:ext cx="14503400" cy="3231590"/>
          </a:xfrm>
          <a:prstGeom prst="rect">
            <a:avLst/>
          </a:prstGeom>
          <a:noFill/>
        </p:spPr>
        <p:txBody>
          <a:bodyPr wrap="square">
            <a:spAutoFit/>
          </a:bodyPr>
          <a:lstStyle/>
          <a:p>
            <a:pPr marR="4140835" algn="ctr">
              <a:lnSpc>
                <a:spcPct val="107000"/>
              </a:lnSpc>
              <a:spcAft>
                <a:spcPts val="800"/>
              </a:spcAft>
            </a:pPr>
            <a:r>
              <a:rPr kumimoji="1" lang="es-AR" sz="28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Séptimo</a:t>
            </a:r>
            <a:r>
              <a:rPr kumimoji="1" lang="es-AR"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kumimoji="1" lang="es-AR" sz="2800" b="1" kern="12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Principio:</a:t>
            </a:r>
            <a:r>
              <a:rPr kumimoji="1" lang="es-AR"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kumimoji="1" lang="es-AR"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kumimoji="1" lang="es-AR"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“Compromiso con la comunidad”</a:t>
            </a:r>
          </a:p>
          <a:p>
            <a:pPr marR="4140835" algn="ctr">
              <a:lnSpc>
                <a:spcPct val="107000"/>
              </a:lnSpc>
              <a:spcAft>
                <a:spcPts val="800"/>
              </a:spcAft>
            </a:pPr>
            <a:r>
              <a:rPr lang="es-AR" sz="2400" b="1" i="1" dirty="0">
                <a:solidFill>
                  <a:srgbClr val="004064"/>
                </a:solidFill>
                <a:latin typeface="Segoe UI" panose="020B0502040204020203" pitchFamily="34" charset="0"/>
                <a:ea typeface="Calibri" panose="020F0502020204030204" pitchFamily="34" charset="0"/>
              </a:rPr>
              <a:t>“Las cooperativas trabajan para el desarrollo sostenible de su comunidad por medio de políticas aceptadas por sus miembros”</a:t>
            </a:r>
          </a:p>
          <a:p>
            <a:pPr marR="4140835" algn="ctr">
              <a:lnSpc>
                <a:spcPct val="107000"/>
              </a:lnSpc>
              <a:spcAft>
                <a:spcPts val="800"/>
              </a:spcAft>
            </a:pPr>
            <a:endParaRPr lang="es-AR" sz="2400" b="1" i="1" dirty="0">
              <a:solidFill>
                <a:srgbClr val="004064"/>
              </a:solidFill>
              <a:latin typeface="Segoe UI" panose="020B0502040204020203" pitchFamily="34" charset="0"/>
              <a:ea typeface="Calibri" panose="020F0502020204030204" pitchFamily="34" charset="0"/>
            </a:endParaRPr>
          </a:p>
          <a:p>
            <a:pPr marR="4140835" algn="ctr">
              <a:lnSpc>
                <a:spcPct val="107000"/>
              </a:lnSpc>
              <a:spcAft>
                <a:spcPts val="800"/>
              </a:spcAft>
            </a:pPr>
            <a:endParaRPr kumimoji="1" lang="es-AR"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R="4140835" algn="ctr">
              <a:lnSpc>
                <a:spcPct val="107000"/>
              </a:lnSpc>
              <a:spcAft>
                <a:spcPts val="800"/>
              </a:spcAft>
            </a:pPr>
            <a:endParaRPr lang="es-AR" sz="105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5" name="Imagen 4" descr="Imagen que contiene interior, tabla, taza, comida&#10;&#10;El contenido generado por IA puede ser incorrecto.">
            <a:extLst>
              <a:ext uri="{FF2B5EF4-FFF2-40B4-BE49-F238E27FC236}">
                <a16:creationId xmlns:a16="http://schemas.microsoft.com/office/drawing/2014/main" xmlns="" id="{28B75E5D-B2CB-48B5-1FE4-CAE7E7F192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00095"/>
            <a:ext cx="9944100" cy="1123810"/>
          </a:xfrm>
          <a:prstGeom prst="rect">
            <a:avLst/>
          </a:prstGeom>
        </p:spPr>
      </p:pic>
      <p:pic>
        <p:nvPicPr>
          <p:cNvPr id="8" name="Imagen 7" descr="Texto&#10;&#10;El contenido generado por IA puede ser incorrecto.">
            <a:extLst>
              <a:ext uri="{FF2B5EF4-FFF2-40B4-BE49-F238E27FC236}">
                <a16:creationId xmlns:a16="http://schemas.microsoft.com/office/drawing/2014/main" xmlns="" id="{C515C579-11D7-A8EE-A20C-D8ECC441A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400" y="4037076"/>
            <a:ext cx="1019048" cy="1019048"/>
          </a:xfrm>
          <a:prstGeom prst="rect">
            <a:avLst/>
          </a:prstGeom>
        </p:spPr>
      </p:pic>
      <p:pic>
        <p:nvPicPr>
          <p:cNvPr id="11" name="Imagen 10" descr="Imagen que contiene Interfaz de usuario gráfica&#10;&#10;El contenido generado por IA puede ser incorrecto.">
            <a:extLst>
              <a:ext uri="{FF2B5EF4-FFF2-40B4-BE49-F238E27FC236}">
                <a16:creationId xmlns:a16="http://schemas.microsoft.com/office/drawing/2014/main" xmlns="" id="{98701C4C-0C2A-FFF7-5BA2-9A171949C6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2876" y="4037076"/>
            <a:ext cx="1019048" cy="1019048"/>
          </a:xfrm>
          <a:prstGeom prst="rect">
            <a:avLst/>
          </a:prstGeom>
        </p:spPr>
      </p:pic>
      <p:pic>
        <p:nvPicPr>
          <p:cNvPr id="13" name="Imagen 12" descr="Imagen que contiene Icono&#10;&#10;El contenido generado por IA puede ser incorrecto.">
            <a:extLst>
              <a:ext uri="{FF2B5EF4-FFF2-40B4-BE49-F238E27FC236}">
                <a16:creationId xmlns:a16="http://schemas.microsoft.com/office/drawing/2014/main" xmlns="" id="{6A935ED9-A51A-8CBE-8F97-227282DE2B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4352" y="4037076"/>
            <a:ext cx="1019048" cy="1019048"/>
          </a:xfrm>
          <a:prstGeom prst="rect">
            <a:avLst/>
          </a:prstGeom>
        </p:spPr>
      </p:pic>
      <p:pic>
        <p:nvPicPr>
          <p:cNvPr id="16" name="Imagen 15" descr="Imagen que contiene Diagrama&#10;&#10;El contenido generado por IA puede ser incorrecto.">
            <a:extLst>
              <a:ext uri="{FF2B5EF4-FFF2-40B4-BE49-F238E27FC236}">
                <a16:creationId xmlns:a16="http://schemas.microsoft.com/office/drawing/2014/main" xmlns="" id="{1DBF70FB-CDAF-C5B1-7F65-AF7440B6254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5828" y="4037076"/>
            <a:ext cx="1019048" cy="1019048"/>
          </a:xfrm>
          <a:prstGeom prst="rect">
            <a:avLst/>
          </a:prstGeom>
        </p:spPr>
      </p:pic>
      <p:pic>
        <p:nvPicPr>
          <p:cNvPr id="18" name="Imagen 17" descr="Icono&#10;&#10;El contenido generado por IA puede ser incorrecto.">
            <a:extLst>
              <a:ext uri="{FF2B5EF4-FFF2-40B4-BE49-F238E27FC236}">
                <a16:creationId xmlns:a16="http://schemas.microsoft.com/office/drawing/2014/main" xmlns="" id="{98B6D818-821F-909F-5695-80439A2F57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19879" y="4027553"/>
            <a:ext cx="1028571" cy="1028571"/>
          </a:xfrm>
          <a:prstGeom prst="rect">
            <a:avLst/>
          </a:prstGeom>
        </p:spPr>
      </p:pic>
      <p:pic>
        <p:nvPicPr>
          <p:cNvPr id="20" name="Imagen 19" descr="Imagen que contiene Icono&#10;&#10;El contenido generado por IA puede ser incorrecto.">
            <a:extLst>
              <a:ext uri="{FF2B5EF4-FFF2-40B4-BE49-F238E27FC236}">
                <a16:creationId xmlns:a16="http://schemas.microsoft.com/office/drawing/2014/main" xmlns="" id="{DA195471-0F3A-B72D-4621-8F6DD9D3AE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83453" y="4027552"/>
            <a:ext cx="1028571" cy="1028571"/>
          </a:xfrm>
          <a:prstGeom prst="rect">
            <a:avLst/>
          </a:prstGeom>
        </p:spPr>
      </p:pic>
      <p:pic>
        <p:nvPicPr>
          <p:cNvPr id="22" name="Imagen 21" descr="Imagen que contiene Icono&#10;&#10;El contenido generado por IA puede ser incorrecto.">
            <a:extLst>
              <a:ext uri="{FF2B5EF4-FFF2-40B4-BE49-F238E27FC236}">
                <a16:creationId xmlns:a16="http://schemas.microsoft.com/office/drawing/2014/main" xmlns="" id="{D1B37316-4789-EC55-8738-82F90EBB4B4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24929" y="4037076"/>
            <a:ext cx="1038095" cy="1038095"/>
          </a:xfrm>
          <a:prstGeom prst="rect">
            <a:avLst/>
          </a:prstGeom>
        </p:spPr>
      </p:pic>
      <p:pic>
        <p:nvPicPr>
          <p:cNvPr id="24" name="Imagen 23" descr="Icono&#10;&#10;El contenido generado por IA puede ser incorrecto.">
            <a:extLst>
              <a:ext uri="{FF2B5EF4-FFF2-40B4-BE49-F238E27FC236}">
                <a16:creationId xmlns:a16="http://schemas.microsoft.com/office/drawing/2014/main" xmlns="" id="{DB66C164-A05C-0684-8B31-824D2C350EC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75929" y="4016453"/>
            <a:ext cx="1028571" cy="1028571"/>
          </a:xfrm>
          <a:prstGeom prst="rect">
            <a:avLst/>
          </a:prstGeom>
        </p:spPr>
      </p:pic>
      <p:pic>
        <p:nvPicPr>
          <p:cNvPr id="26" name="Imagen 25" descr="Tabla&#10;&#10;El contenido generado por IA puede ser incorrecto.">
            <a:extLst>
              <a:ext uri="{FF2B5EF4-FFF2-40B4-BE49-F238E27FC236}">
                <a16:creationId xmlns:a16="http://schemas.microsoft.com/office/drawing/2014/main" xmlns="" id="{873A345B-1714-372B-192A-ABBC187456D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26929" y="4065647"/>
            <a:ext cx="1009524" cy="1009524"/>
          </a:xfrm>
          <a:prstGeom prst="rect">
            <a:avLst/>
          </a:prstGeom>
        </p:spPr>
      </p:pic>
      <p:pic>
        <p:nvPicPr>
          <p:cNvPr id="28" name="Imagen 27" descr="Imagen que contiene Icono&#10;&#10;El contenido generado por IA puede ser incorrecto.">
            <a:extLst>
              <a:ext uri="{FF2B5EF4-FFF2-40B4-BE49-F238E27FC236}">
                <a16:creationId xmlns:a16="http://schemas.microsoft.com/office/drawing/2014/main" xmlns="" id="{820ED8A2-9DDB-A144-1DA9-001E227E0A3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1400" y="5216361"/>
            <a:ext cx="1009524" cy="1009524"/>
          </a:xfrm>
          <a:prstGeom prst="rect">
            <a:avLst/>
          </a:prstGeom>
        </p:spPr>
      </p:pic>
      <p:pic>
        <p:nvPicPr>
          <p:cNvPr id="30" name="Imagen 29" descr="Dibujo con letras&#10;&#10;El contenido generado por IA puede ser incorrecto.">
            <a:extLst>
              <a:ext uri="{FF2B5EF4-FFF2-40B4-BE49-F238E27FC236}">
                <a16:creationId xmlns:a16="http://schemas.microsoft.com/office/drawing/2014/main" xmlns="" id="{97EDCA18-424F-3C97-9C6A-46A93767E8C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92400" y="5190963"/>
            <a:ext cx="1009524" cy="1009524"/>
          </a:xfrm>
          <a:prstGeom prst="rect">
            <a:avLst/>
          </a:prstGeom>
        </p:spPr>
      </p:pic>
      <p:pic>
        <p:nvPicPr>
          <p:cNvPr id="32" name="Imagen 31" descr="Interfaz de usuario gráfica, Aplicación&#10;&#10;El contenido generado por IA puede ser incorrecto.">
            <a:extLst>
              <a:ext uri="{FF2B5EF4-FFF2-40B4-BE49-F238E27FC236}">
                <a16:creationId xmlns:a16="http://schemas.microsoft.com/office/drawing/2014/main" xmlns="" id="{DDF42A71-0832-46C9-6AF8-E1BB8FE6604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24352" y="5216361"/>
            <a:ext cx="1019048" cy="1019048"/>
          </a:xfrm>
          <a:prstGeom prst="rect">
            <a:avLst/>
          </a:prstGeom>
        </p:spPr>
      </p:pic>
      <p:pic>
        <p:nvPicPr>
          <p:cNvPr id="34" name="Imagen 33" descr="Interfaz de usuario gráfica, Aplicación&#10;&#10;El contenido generado por IA puede ser incorrecto.">
            <a:extLst>
              <a:ext uri="{FF2B5EF4-FFF2-40B4-BE49-F238E27FC236}">
                <a16:creationId xmlns:a16="http://schemas.microsoft.com/office/drawing/2014/main" xmlns="" id="{BA9A3DC5-F8A5-08D0-C620-431317C9D40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465828" y="5190963"/>
            <a:ext cx="1009524" cy="1009524"/>
          </a:xfrm>
          <a:prstGeom prst="rect">
            <a:avLst/>
          </a:prstGeom>
        </p:spPr>
      </p:pic>
      <p:pic>
        <p:nvPicPr>
          <p:cNvPr id="36" name="Imagen 35" descr="Interfaz de usuario gráfica&#10;&#10;El contenido generado por IA puede ser incorrecto.">
            <a:extLst>
              <a:ext uri="{FF2B5EF4-FFF2-40B4-BE49-F238E27FC236}">
                <a16:creationId xmlns:a16="http://schemas.microsoft.com/office/drawing/2014/main" xmlns="" id="{8E9DF9AF-D0A4-EF9C-5E52-DAA813D2E4C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97780" y="5162392"/>
            <a:ext cx="1038095" cy="1038095"/>
          </a:xfrm>
          <a:prstGeom prst="rect">
            <a:avLst/>
          </a:prstGeom>
        </p:spPr>
      </p:pic>
    </p:spTree>
    <p:extLst>
      <p:ext uri="{BB962C8B-B14F-4D97-AF65-F5344CB8AC3E}">
        <p14:creationId xmlns:p14="http://schemas.microsoft.com/office/powerpoint/2010/main" val="320497669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D2A69E02-8ED8-5E4B-D5ED-0A415A542390}"/>
              </a:ext>
            </a:extLst>
          </p:cNvPr>
          <p:cNvSpPr txBox="1"/>
          <p:nvPr/>
        </p:nvSpPr>
        <p:spPr>
          <a:xfrm>
            <a:off x="1624614" y="483799"/>
            <a:ext cx="10413506" cy="5603457"/>
          </a:xfrm>
          <a:prstGeom prst="rect">
            <a:avLst/>
          </a:prstGeom>
          <a:noFill/>
        </p:spPr>
        <p:txBody>
          <a:bodyPr wrap="square">
            <a:spAutoFit/>
          </a:bodyPr>
          <a:lstStyle/>
          <a:p>
            <a:pPr>
              <a:lnSpc>
                <a:spcPct val="107000"/>
              </a:lnSpc>
              <a:spcAft>
                <a:spcPts val="800"/>
              </a:spcAft>
            </a:pPr>
            <a:r>
              <a:rPr lang="es-AR" sz="2800" b="1"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rPr>
              <a:t>Compromiso de la cooperativa con su comunidad</a:t>
            </a:r>
            <a:endParaRPr lang="es-AR"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AR" sz="1800" dirty="0">
                <a:solidFill>
                  <a:srgbClr val="4D4D4D"/>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AR"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s-AR"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 lectura del cumplimiento del Séptimo Principio Cooperativo se realiza a partir de los ítems que componen la Dimensión:</a:t>
            </a:r>
            <a:endParaRPr lang="es-AR" sz="28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s-AR"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Compromiso de la cooperativa con su comunidad, desde.</a:t>
            </a:r>
            <a:endParaRPr lang="es-AR" sz="2800" b="1"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800"/>
              </a:spcAft>
              <a:buFont typeface="Wingdings" panose="05000000000000000000" pitchFamily="2" charset="2"/>
              <a:buChar char="q"/>
            </a:pPr>
            <a:r>
              <a:rPr lang="es-AR"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Aporte y Colaboraciones a Instituciones</a:t>
            </a:r>
            <a:endParaRPr lang="es-AR" sz="2800" b="1"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800"/>
              </a:spcAft>
              <a:buSzPts val="2600"/>
              <a:buFont typeface="Wingdings" panose="05000000000000000000" pitchFamily="2" charset="2"/>
              <a:buChar char="q"/>
            </a:pPr>
            <a:r>
              <a:rPr lang="es-AR"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Presencia comprometida de la cooperativa con la comunidad</a:t>
            </a:r>
            <a:endParaRPr lang="es-AR" sz="2800" b="1"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800"/>
              </a:spcAft>
              <a:buSzPts val="2600"/>
              <a:buFont typeface="Wingdings" panose="05000000000000000000" pitchFamily="2" charset="2"/>
              <a:buChar char="q"/>
            </a:pPr>
            <a:r>
              <a:rPr lang="es-AR"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Contribución al cuidado del medio ambiente</a:t>
            </a:r>
            <a:endParaRPr lang="es-AR" sz="2800" b="1"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07000"/>
              </a:lnSpc>
              <a:spcAft>
                <a:spcPts val="800"/>
              </a:spcAft>
              <a:buSzPts val="2600"/>
              <a:buFont typeface="Wingdings" panose="05000000000000000000" pitchFamily="2" charset="2"/>
              <a:buChar char="q"/>
            </a:pPr>
            <a:r>
              <a:rPr lang="es-AR" sz="2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Mejora de la calidad de vida</a:t>
            </a:r>
            <a:endParaRPr lang="es-AR"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45450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78438554-77B7-73E8-7B84-DDB2D633AA5D}"/>
              </a:ext>
            </a:extLst>
          </p:cNvPr>
          <p:cNvSpPr txBox="1"/>
          <p:nvPr/>
        </p:nvSpPr>
        <p:spPr>
          <a:xfrm>
            <a:off x="1689100" y="0"/>
            <a:ext cx="10871200" cy="8012258"/>
          </a:xfrm>
          <a:prstGeom prst="rect">
            <a:avLst/>
          </a:prstGeom>
          <a:noFill/>
        </p:spPr>
        <p:txBody>
          <a:bodyPr wrap="square">
            <a:spAutoFit/>
          </a:bodyPr>
          <a:lstStyle/>
          <a:p>
            <a:pPr>
              <a:lnSpc>
                <a:spcPct val="107000"/>
              </a:lnSpc>
              <a:spcAft>
                <a:spcPts val="800"/>
              </a:spcAft>
            </a:pPr>
            <a:r>
              <a:rPr lang="es-AR" sz="1800" b="1" u="sng" dirty="0">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Aportes y Colaboraciones a Instituciones:</a:t>
            </a:r>
            <a:endParaRPr lang="es-AR" sz="1050" b="1"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AR"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Detalle de las ayudas a instituciones realizadas en el Ejercicio</a:t>
            </a:r>
            <a:endParaRPr lang="es-AR"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Arial" panose="020B0604020202020204" pitchFamily="34" charset="0"/>
              <a:buChar char="-"/>
            </a:pPr>
            <a:r>
              <a:rPr lang="es-AR"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Centro de Comercio Propiedad e Industria de Tres Algarrobos</a:t>
            </a:r>
            <a:endParaRPr lang="es-AR"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Arial" panose="020B0604020202020204" pitchFamily="34" charset="0"/>
              <a:buChar char="-"/>
            </a:pPr>
            <a:r>
              <a:rPr lang="es-AR"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Biblioteca Popular Bernardino Rivadavia</a:t>
            </a:r>
            <a:endParaRPr lang="es-AR"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Arial" panose="020B0604020202020204" pitchFamily="34" charset="0"/>
              <a:buChar char="-"/>
            </a:pPr>
            <a:r>
              <a:rPr lang="es-AR"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Delegación Municipal de Tres Algarrobos</a:t>
            </a:r>
            <a:endParaRPr lang="es-AR"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Arial" panose="020B0604020202020204" pitchFamily="34" charset="0"/>
              <a:buChar char="-"/>
            </a:pPr>
            <a:r>
              <a:rPr lang="es-AR"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Cooperadora Hospital J.H. Resano</a:t>
            </a:r>
            <a:endParaRPr lang="es-AR"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Arial" panose="020B0604020202020204" pitchFamily="34" charset="0"/>
              <a:buChar char="-"/>
            </a:pPr>
            <a:r>
              <a:rPr lang="es-AR"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Escuela Secundaria </a:t>
            </a:r>
            <a:r>
              <a:rPr lang="es-AR"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Nº</a:t>
            </a:r>
            <a:r>
              <a:rPr lang="es-AR"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3 “Dr. Rene </a:t>
            </a:r>
            <a:r>
              <a:rPr lang="es-AR"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Favoloro</a:t>
            </a:r>
            <a:r>
              <a:rPr lang="es-AR"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s-AR"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Arial" panose="020B0604020202020204" pitchFamily="34" charset="0"/>
              <a:buChar char="-"/>
            </a:pPr>
            <a:r>
              <a:rPr lang="es-AR"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Escuelas Primaria y Secundaria San José</a:t>
            </a:r>
            <a:endParaRPr lang="es-AR"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Arial" panose="020B0604020202020204" pitchFamily="34" charset="0"/>
              <a:buChar char="-"/>
            </a:pPr>
            <a:r>
              <a:rPr lang="es-AR"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Jardín de Infantes </a:t>
            </a:r>
            <a:r>
              <a:rPr lang="es-AR"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Nº</a:t>
            </a:r>
            <a:r>
              <a:rPr lang="es-AR"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904</a:t>
            </a:r>
            <a:endParaRPr lang="es-AR"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Arial" panose="020B0604020202020204" pitchFamily="34" charset="0"/>
              <a:buChar char="-"/>
            </a:pPr>
            <a:r>
              <a:rPr lang="es-AR"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Centro de Jubilados y Pensionados de Tres Algarrobos</a:t>
            </a:r>
            <a:endParaRPr lang="es-AR"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Arial" panose="020B0604020202020204" pitchFamily="34" charset="0"/>
              <a:buChar char="-"/>
            </a:pPr>
            <a:r>
              <a:rPr lang="es-AR"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Futbol Club Tres Algarrobos </a:t>
            </a:r>
            <a:endParaRPr lang="es-AR"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Arial" panose="020B0604020202020204" pitchFamily="34" charset="0"/>
              <a:buChar char="-"/>
            </a:pPr>
            <a:r>
              <a:rPr lang="es-AR"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Sub Comisión de Hockey Club Social y Deportivo Tres Algarrobos</a:t>
            </a:r>
            <a:endParaRPr lang="es-AR"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Arial" panose="020B0604020202020204" pitchFamily="34" charset="0"/>
              <a:buChar char="-"/>
            </a:pPr>
            <a:r>
              <a:rPr lang="es-AR"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Club Social y Deportivo Tres Algarrobos</a:t>
            </a:r>
            <a:endParaRPr lang="es-AR"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Arial" panose="020B0604020202020204" pitchFamily="34" charset="0"/>
              <a:buChar char="-"/>
            </a:pPr>
            <a:r>
              <a:rPr lang="es-AR"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Institución Deportiva Espartaco</a:t>
            </a:r>
            <a:endParaRPr lang="es-AR"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Arial" panose="020B0604020202020204" pitchFamily="34" charset="0"/>
              <a:buChar char="-"/>
            </a:pPr>
            <a:r>
              <a:rPr lang="es-AR"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Instituto de Ingles London</a:t>
            </a:r>
            <a:endParaRPr lang="es-AR"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Arial" panose="020B0604020202020204" pitchFamily="34" charset="0"/>
              <a:buChar char="-"/>
            </a:pPr>
            <a:r>
              <a:rPr lang="es-AR"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Área de Bromatología, Delegación Municipal de Tres Algarrobos</a:t>
            </a:r>
            <a:endParaRPr lang="es-AR"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Arial" panose="020B0604020202020204" pitchFamily="34" charset="0"/>
              <a:buChar char="-"/>
            </a:pPr>
            <a:r>
              <a:rPr lang="es-AR"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Hospital Justino H. Resano</a:t>
            </a:r>
            <a:endParaRPr lang="es-AR" sz="10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Arial" panose="020B0604020202020204" pitchFamily="34" charset="0"/>
              <a:buChar char="-"/>
            </a:pPr>
            <a:r>
              <a:rPr lang="es-AR"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Municipalidad de Carlos Tejedor</a:t>
            </a:r>
            <a:endParaRPr lang="es-AR" sz="105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s-AR"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AR" sz="105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s-AR"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AR" sz="105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s-AR"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AR"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129336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B9F0283F-1CB9-B336-7F91-1C2C9607C339}"/>
              </a:ext>
            </a:extLst>
          </p:cNvPr>
          <p:cNvSpPr txBox="1"/>
          <p:nvPr/>
        </p:nvSpPr>
        <p:spPr>
          <a:xfrm>
            <a:off x="647700" y="114301"/>
            <a:ext cx="11544300" cy="6275629"/>
          </a:xfrm>
          <a:prstGeom prst="rect">
            <a:avLst/>
          </a:prstGeom>
          <a:noFill/>
        </p:spPr>
        <p:txBody>
          <a:bodyPr wrap="square">
            <a:spAutoFit/>
          </a:bodyPr>
          <a:lstStyle/>
          <a:p>
            <a:pPr>
              <a:lnSpc>
                <a:spcPct val="107000"/>
              </a:lnSpc>
              <a:spcAft>
                <a:spcPts val="800"/>
              </a:spcAft>
            </a:pPr>
            <a:r>
              <a:rPr lang="es-AR" sz="2400" b="1" dirty="0">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Presencia comprometida de la cooperativa con la comunidad:</a:t>
            </a:r>
            <a:endParaRPr lang="es-AR"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AR"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Desde la CETAL se inicio hace algún tiempo y se termino durante el presente ejercicio la cobertura total (100%) de alumbrado público por tecnología LED.                   </a:t>
            </a:r>
          </a:p>
          <a:p>
            <a:pPr algn="just">
              <a:lnSpc>
                <a:spcPct val="150000"/>
              </a:lnSpc>
              <a:spcAft>
                <a:spcPts val="800"/>
              </a:spcAft>
            </a:pPr>
            <a:r>
              <a:rPr lang="es-AR"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Esto no solo abarca la luminaria de calle sino también plazas, senda peatonal, acceso Hno. Inocencio, cruce de ruta nacional 226, monumentos y bustos distribuidos en diferentes puntos de la localidad. El beneficio no sólo es lumínico sino también energético, permitiéndonos ahorrar tiempo y dinero en tareas de mantenimiento.</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AR"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También se finalizó la obra de fibra óptica en la comunidad vecina de Colonia Seré, se migraron todos los usuarios de Tv a la infraestructura de fibra óptica en un trabajo en conjunto entre ambas Cooperativas.</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descr="Icono&#10;&#10;El contenido generado por IA puede ser incorrecto.">
            <a:extLst>
              <a:ext uri="{FF2B5EF4-FFF2-40B4-BE49-F238E27FC236}">
                <a16:creationId xmlns:a16="http://schemas.microsoft.com/office/drawing/2014/main" xmlns="" id="{84FF934C-BF7D-4746-735E-36CA6BEFF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7169" y="1143000"/>
            <a:ext cx="714262" cy="860362"/>
          </a:xfrm>
          <a:prstGeom prst="rect">
            <a:avLst/>
          </a:prstGeom>
        </p:spPr>
      </p:pic>
    </p:spTree>
    <p:extLst>
      <p:ext uri="{BB962C8B-B14F-4D97-AF65-F5344CB8AC3E}">
        <p14:creationId xmlns:p14="http://schemas.microsoft.com/office/powerpoint/2010/main" val="3618881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A2A741FF-CB4A-0183-AC05-6E29D1CE2667}"/>
              </a:ext>
            </a:extLst>
          </p:cNvPr>
          <p:cNvSpPr txBox="1"/>
          <p:nvPr/>
        </p:nvSpPr>
        <p:spPr>
          <a:xfrm>
            <a:off x="800100" y="407721"/>
            <a:ext cx="10972800" cy="6012928"/>
          </a:xfrm>
          <a:prstGeom prst="rect">
            <a:avLst/>
          </a:prstGeom>
          <a:noFill/>
        </p:spPr>
        <p:txBody>
          <a:bodyPr wrap="square">
            <a:spAutoFit/>
          </a:bodyPr>
          <a:lstStyle/>
          <a:p>
            <a:pPr>
              <a:lnSpc>
                <a:spcPct val="107000"/>
              </a:lnSpc>
              <a:spcAft>
                <a:spcPts val="800"/>
              </a:spcAft>
            </a:pPr>
            <a:r>
              <a:rPr lang="es-AR" sz="2000" b="1" dirty="0">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Contribución al cuidado del medio ambiente:</a:t>
            </a:r>
            <a:endParaRPr lang="es-A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AR"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Durante el ejercicio por la operación y mantenimiento del Parque Solar Fotovoltaico “Señal de Cambio” hemos reducido la emisión de gases de efecto invernadero (GEI) al sustituir combustibles fósiles, mejorando la calidad del aire y la salud pública, conservando recursos como el agua. Entre los beneficios ambientales podemos citar a modo de ejemplo que, se reduce la huella de carbono, contribuimos con un aire más limpio, facilitamos la conservación de fuentes de agua, aminoramos la dependencia de combustibles fósiles, no generamos residuos químicos, son sostenibles a largo plazo.</a:t>
            </a:r>
            <a:endParaRPr lang="es-A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s-AR" sz="2000" dirty="0">
                <a:solidFill>
                  <a:srgbClr val="000000"/>
                </a:solidFill>
                <a:latin typeface="Arial" panose="020B0604020202020204" pitchFamily="34" charset="0"/>
                <a:cs typeface="Times New Roman" panose="02020603050405020304" pitchFamily="18" charset="0"/>
              </a:rPr>
              <a:t>Algunos datos de color, desde la puesta en funcionamiento del parque solar, diciembre de 2022, el ahorro estándar de carbón fue de 542,70 toneladas,           se evitó contaminar con CO2 el ambiente en 644,45 toneladas equivalente a plantar 881 árboles.</a:t>
            </a:r>
          </a:p>
          <a:p>
            <a:pPr>
              <a:lnSpc>
                <a:spcPct val="150000"/>
              </a:lnSpc>
            </a:pPr>
            <a:r>
              <a:rPr lang="es-AR" sz="2000" dirty="0">
                <a:solidFill>
                  <a:srgbClr val="000000"/>
                </a:solidFill>
                <a:latin typeface="Arial" panose="020B0604020202020204" pitchFamily="34" charset="0"/>
                <a:cs typeface="Times New Roman" panose="02020603050405020304" pitchFamily="18" charset="0"/>
              </a:rPr>
              <a:t> El rendimiento energético y aportado al sistema eléctrico fue de 493.010 </a:t>
            </a:r>
            <a:r>
              <a:rPr lang="es-AR" sz="2000" dirty="0" err="1">
                <a:solidFill>
                  <a:srgbClr val="000000"/>
                </a:solidFill>
                <a:latin typeface="Arial" panose="020B0604020202020204" pitchFamily="34" charset="0"/>
                <a:cs typeface="Times New Roman" panose="02020603050405020304" pitchFamily="18" charset="0"/>
              </a:rPr>
              <a:t>Kw</a:t>
            </a:r>
            <a:endParaRPr lang="es-AR" sz="2000" dirty="0">
              <a:solidFill>
                <a:srgbClr val="000000"/>
              </a:solidFill>
              <a:latin typeface="Arial" panose="020B0604020202020204" pitchFamily="34" charset="0"/>
              <a:cs typeface="Times New Roman" panose="02020603050405020304" pitchFamily="18" charset="0"/>
            </a:endParaRPr>
          </a:p>
          <a:p>
            <a:endParaRPr lang="es-AR" sz="2000" dirty="0"/>
          </a:p>
        </p:txBody>
      </p:sp>
      <p:pic>
        <p:nvPicPr>
          <p:cNvPr id="5" name="Imagen 4" descr="Icono&#10;&#10;El contenido generado por IA puede ser incorrecto.">
            <a:extLst>
              <a:ext uri="{FF2B5EF4-FFF2-40B4-BE49-F238E27FC236}">
                <a16:creationId xmlns:a16="http://schemas.microsoft.com/office/drawing/2014/main" xmlns="" id="{3FF773BA-58CB-35B3-0462-82ECA83A2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8809" y="4603809"/>
            <a:ext cx="565091" cy="565091"/>
          </a:xfrm>
          <a:prstGeom prst="rect">
            <a:avLst/>
          </a:prstGeom>
        </p:spPr>
      </p:pic>
      <p:pic>
        <p:nvPicPr>
          <p:cNvPr id="7" name="Imagen 6" descr="Icono&#10;&#10;El contenido generado por IA puede ser incorrecto.">
            <a:extLst>
              <a:ext uri="{FF2B5EF4-FFF2-40B4-BE49-F238E27FC236}">
                <a16:creationId xmlns:a16="http://schemas.microsoft.com/office/drawing/2014/main" xmlns="" id="{ED593A08-1D33-FCF3-864D-62EE6B89D7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0040" y="4924454"/>
            <a:ext cx="828646" cy="828646"/>
          </a:xfrm>
          <a:prstGeom prst="rect">
            <a:avLst/>
          </a:prstGeom>
        </p:spPr>
      </p:pic>
    </p:spTree>
    <p:extLst>
      <p:ext uri="{BB962C8B-B14F-4D97-AF65-F5344CB8AC3E}">
        <p14:creationId xmlns:p14="http://schemas.microsoft.com/office/powerpoint/2010/main" val="15273873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476AA85F-0162-09D6-D872-95F81506E275}"/>
              </a:ext>
            </a:extLst>
          </p:cNvPr>
          <p:cNvSpPr txBox="1"/>
          <p:nvPr/>
        </p:nvSpPr>
        <p:spPr>
          <a:xfrm>
            <a:off x="939800" y="1521301"/>
            <a:ext cx="9728200" cy="5429371"/>
          </a:xfrm>
          <a:prstGeom prst="rect">
            <a:avLst/>
          </a:prstGeom>
          <a:noFill/>
          <a:ln w="76200">
            <a:solidFill>
              <a:schemeClr val="tx1"/>
            </a:solidFill>
          </a:ln>
        </p:spPr>
        <p:txBody>
          <a:bodyPr wrap="square">
            <a:spAutoFit/>
          </a:bodyPr>
          <a:lstStyle/>
          <a:p>
            <a:pPr algn="just">
              <a:lnSpc>
                <a:spcPct val="150000"/>
              </a:lnSpc>
              <a:spcAft>
                <a:spcPts val="800"/>
              </a:spcAft>
              <a:tabLst>
                <a:tab pos="903605" algn="l"/>
              </a:tabLst>
            </a:pPr>
            <a:r>
              <a:rPr lang="es-AR" sz="24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Inversiones en la comunidad:</a:t>
            </a:r>
          </a:p>
          <a:p>
            <a:pPr algn="just">
              <a:lnSpc>
                <a:spcPct val="150000"/>
              </a:lnSpc>
              <a:spcAft>
                <a:spcPts val="800"/>
              </a:spcAft>
              <a:tabLst>
                <a:tab pos="903605" algn="l"/>
              </a:tabLst>
            </a:pPr>
            <a:r>
              <a:rPr lang="es-AR"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Con la lupa puesta sobre la salud pública y garantizando productos de excelencia y calidad, podemos mencionar:</a:t>
            </a:r>
            <a:endParaRPr lang="es-A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903605" algn="l"/>
              </a:tabLst>
            </a:pPr>
            <a:r>
              <a:rPr lang="es-AR" sz="2800" kern="1200" dirty="0">
                <a:solidFill>
                  <a:srgbClr val="FF0000"/>
                </a:solidFill>
                <a:effectLst/>
                <a:latin typeface="Arial" panose="020B0604020202020204" pitchFamily="34" charset="0"/>
                <a:ea typeface="+mn-ea"/>
                <a:cs typeface="Times New Roman" panose="02020603050405020304" pitchFamily="18" charset="0"/>
              </a:rPr>
              <a:t>1.834.860 Litros</a:t>
            </a:r>
            <a:r>
              <a:rPr lang="es-AR" sz="2800" kern="1200" dirty="0">
                <a:solidFill>
                  <a:srgbClr val="004064"/>
                </a:solidFill>
                <a:effectLst/>
                <a:latin typeface="Arial" panose="020B0604020202020204" pitchFamily="34" charset="0"/>
                <a:ea typeface="+mn-ea"/>
                <a:cs typeface="Times New Roman" panose="02020603050405020304" pitchFamily="18" charset="0"/>
              </a:rPr>
              <a:t> de agua mineralizada artificialmente fueron comercializados en diferentes formatos, se destacan</a:t>
            </a:r>
            <a:endParaRPr lang="es-AR"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903605" algn="l"/>
              </a:tabLst>
            </a:pPr>
            <a:r>
              <a:rPr lang="es-AR" sz="2800" kern="1200" dirty="0">
                <a:solidFill>
                  <a:srgbClr val="FF0000"/>
                </a:solidFill>
                <a:effectLst/>
                <a:latin typeface="Arial" panose="020B0604020202020204" pitchFamily="34" charset="0"/>
                <a:ea typeface="+mn-ea"/>
                <a:cs typeface="Times New Roman" panose="02020603050405020304" pitchFamily="18" charset="0"/>
              </a:rPr>
              <a:t>91.750 Bidones elaborados (de 20 y 12 litros retornables)</a:t>
            </a:r>
            <a:endParaRPr lang="es-AR"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903605" algn="l"/>
              </a:tabLst>
            </a:pPr>
            <a:r>
              <a:rPr lang="es-AR" sz="2800" kern="1200" dirty="0">
                <a:solidFill>
                  <a:srgbClr val="FF0000"/>
                </a:solidFill>
                <a:effectLst/>
                <a:latin typeface="Arial" panose="020B0604020202020204" pitchFamily="34" charset="0"/>
                <a:ea typeface="+mn-ea"/>
                <a:cs typeface="Times New Roman" panose="02020603050405020304" pitchFamily="18" charset="0"/>
              </a:rPr>
              <a:t>7.183</a:t>
            </a:r>
            <a:r>
              <a:rPr lang="es-AR" sz="2800" kern="1200" dirty="0">
                <a:solidFill>
                  <a:srgbClr val="004064"/>
                </a:solidFill>
                <a:effectLst/>
                <a:latin typeface="Arial" panose="020B0604020202020204" pitchFamily="34" charset="0"/>
                <a:ea typeface="+mn-ea"/>
                <a:cs typeface="Times New Roman" panose="02020603050405020304" pitchFamily="18" charset="0"/>
              </a:rPr>
              <a:t> </a:t>
            </a:r>
            <a:r>
              <a:rPr lang="es-AR" sz="2800" kern="1200" dirty="0">
                <a:solidFill>
                  <a:srgbClr val="FF0000"/>
                </a:solidFill>
                <a:effectLst/>
                <a:latin typeface="Arial" panose="020B0604020202020204" pitchFamily="34" charset="0"/>
                <a:ea typeface="+mn-ea"/>
                <a:cs typeface="Times New Roman" panose="02020603050405020304" pitchFamily="18" charset="0"/>
              </a:rPr>
              <a:t>Bidones de 6 litros soplados</a:t>
            </a:r>
            <a:endParaRPr lang="es-AR"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tabLst>
                <a:tab pos="903605" algn="l"/>
              </a:tabLst>
            </a:pPr>
            <a:r>
              <a:rPr lang="es-AR" sz="2800" kern="1200" dirty="0">
                <a:solidFill>
                  <a:srgbClr val="FF0000"/>
                </a:solidFill>
                <a:effectLst/>
                <a:latin typeface="Arial" panose="020B0604020202020204" pitchFamily="34" charset="0"/>
                <a:ea typeface="+mn-ea"/>
                <a:cs typeface="Times New Roman" panose="02020603050405020304" pitchFamily="18" charset="0"/>
              </a:rPr>
              <a:t>24.158 botellas 600 c.c. sopladas, etiquetadas y llenadas</a:t>
            </a:r>
            <a:endParaRPr lang="es-A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143480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E625FDD1-634E-A85F-5951-765BF0E6065C}"/>
              </a:ext>
            </a:extLst>
          </p:cNvPr>
          <p:cNvSpPr>
            <a:spLocks noChangeArrowheads="1"/>
          </p:cNvSpPr>
          <p:nvPr/>
        </p:nvSpPr>
        <p:spPr bwMode="auto">
          <a:xfrm flipV="1">
            <a:off x="1218065" y="1872649"/>
            <a:ext cx="13008647" cy="49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AR"/>
          </a:p>
        </p:txBody>
      </p:sp>
      <p:pic>
        <p:nvPicPr>
          <p:cNvPr id="37889" name="Picture 1">
            <a:extLst>
              <a:ext uri="{FF2B5EF4-FFF2-40B4-BE49-F238E27FC236}">
                <a16:creationId xmlns:a16="http://schemas.microsoft.com/office/drawing/2014/main" xmlns="" id="{BEC1E6A7-AC9D-935F-6AFC-3B151D53E9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183" y="165100"/>
            <a:ext cx="9292752" cy="3065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xmlns="" id="{F0D9417A-EA91-265B-C31A-01111672DF66}"/>
              </a:ext>
            </a:extLst>
          </p:cNvPr>
          <p:cNvSpPr txBox="1"/>
          <p:nvPr/>
        </p:nvSpPr>
        <p:spPr>
          <a:xfrm>
            <a:off x="1015999" y="3626976"/>
            <a:ext cx="10321452" cy="3385542"/>
          </a:xfrm>
          <a:prstGeom prst="rect">
            <a:avLst/>
          </a:prstGeom>
          <a:noFill/>
        </p:spPr>
        <p:txBody>
          <a:bodyPr wrap="square">
            <a:spAutoFit/>
          </a:bodyPr>
          <a:lstStyle/>
          <a:p>
            <a:pPr algn="just">
              <a:tabLst>
                <a:tab pos="5130800" algn="l"/>
              </a:tabLst>
            </a:pPr>
            <a:r>
              <a:rPr lang="es-AR" sz="2400" kern="1200" dirty="0">
                <a:solidFill>
                  <a:srgbClr val="004064"/>
                </a:solidFill>
                <a:effectLst/>
                <a:latin typeface="Arial" panose="020B0604020202020204" pitchFamily="34" charset="0"/>
                <a:ea typeface="+mn-ea"/>
              </a:rPr>
              <a:t>Comparación con el periodo 2023/2024: Durante este ejercicio se elaboraron </a:t>
            </a:r>
            <a:r>
              <a:rPr lang="es-AR" sz="3200" kern="1200" dirty="0">
                <a:solidFill>
                  <a:srgbClr val="FF0000"/>
                </a:solidFill>
                <a:effectLst/>
                <a:latin typeface="Arial" panose="020B0604020202020204" pitchFamily="34" charset="0"/>
                <a:ea typeface="+mn-ea"/>
              </a:rPr>
              <a:t>35498 </a:t>
            </a:r>
            <a:r>
              <a:rPr lang="es-AR" sz="2400" kern="1200" dirty="0">
                <a:solidFill>
                  <a:srgbClr val="FF0000"/>
                </a:solidFill>
                <a:effectLst/>
                <a:latin typeface="Arial" panose="020B0604020202020204" pitchFamily="34" charset="0"/>
                <a:ea typeface="+mn-ea"/>
              </a:rPr>
              <a:t>litros menos de agua mineralizada, equivalente a </a:t>
            </a:r>
            <a:r>
              <a:rPr lang="es-AR" sz="3200" kern="1200" dirty="0">
                <a:solidFill>
                  <a:srgbClr val="FF0000"/>
                </a:solidFill>
                <a:effectLst/>
                <a:latin typeface="Arial" panose="020B0604020202020204" pitchFamily="34" charset="0"/>
                <a:ea typeface="+mn-ea"/>
              </a:rPr>
              <a:t>1774 </a:t>
            </a:r>
            <a:r>
              <a:rPr lang="es-AR" sz="2400" kern="1200" dirty="0">
                <a:solidFill>
                  <a:srgbClr val="FF0000"/>
                </a:solidFill>
                <a:effectLst/>
                <a:latin typeface="Arial" panose="020B0604020202020204" pitchFamily="34" charset="0"/>
                <a:ea typeface="+mn-ea"/>
              </a:rPr>
              <a:t>bidones menos</a:t>
            </a:r>
            <a:endParaRPr lang="es-AR" sz="1100" dirty="0">
              <a:effectLst/>
              <a:latin typeface="Times New Roman" panose="02020603050405020304" pitchFamily="18" charset="0"/>
              <a:ea typeface="Times New Roman" panose="02020603050405020304" pitchFamily="18" charset="0"/>
            </a:endParaRPr>
          </a:p>
          <a:p>
            <a:pPr algn="just">
              <a:lnSpc>
                <a:spcPct val="150000"/>
              </a:lnSpc>
              <a:tabLst>
                <a:tab pos="5130800" algn="l"/>
              </a:tabLst>
            </a:pPr>
            <a:r>
              <a:rPr lang="es-AR" sz="2000" kern="1200" dirty="0">
                <a:effectLst/>
                <a:latin typeface="Arial" panose="020B0604020202020204" pitchFamily="34" charset="0"/>
                <a:ea typeface="+mn-ea"/>
              </a:rPr>
              <a:t>Durante el periodo tuvimos la baja de un distribuidor (Junín). Hoy los costos de traslado de mercadería son muy significativos, aumentando el valor del producto haciéndonos menos competitivos</a:t>
            </a:r>
            <a:r>
              <a:rPr lang="es-AR" sz="2800" kern="1200" dirty="0">
                <a:effectLst/>
                <a:latin typeface="Arial" panose="020B0604020202020204" pitchFamily="34" charset="0"/>
                <a:ea typeface="+mn-ea"/>
              </a:rPr>
              <a:t>.</a:t>
            </a:r>
            <a:endParaRPr lang="es-AR" sz="1200" dirty="0">
              <a:effectLst/>
              <a:latin typeface="Times New Roman" panose="02020603050405020304" pitchFamily="18" charset="0"/>
              <a:ea typeface="Times New Roman" panose="02020603050405020304" pitchFamily="18" charset="0"/>
            </a:endParaRPr>
          </a:p>
          <a:p>
            <a:pPr>
              <a:spcAft>
                <a:spcPts val="800"/>
              </a:spcAft>
            </a:pPr>
            <a:r>
              <a:rPr lang="es-AR" sz="2400" b="1" kern="1200" dirty="0">
                <a:solidFill>
                  <a:srgbClr val="FFFFFF"/>
                </a:solidFill>
                <a:effectLst/>
                <a:highlight>
                  <a:srgbClr val="008000"/>
                </a:highlight>
                <a:latin typeface="Segoe UI" panose="020B0502040204020203" pitchFamily="34" charset="0"/>
                <a:ea typeface="+mn-ea"/>
                <a:cs typeface="Times New Roman" panose="02020603050405020304" pitchFamily="18" charset="0"/>
              </a:rPr>
              <a:t> </a:t>
            </a:r>
            <a:endParaRPr lang="es-AR" sz="10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161627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1D62E530-543D-2367-E85E-A1865F826FE2}"/>
              </a:ext>
            </a:extLst>
          </p:cNvPr>
          <p:cNvSpPr txBox="1"/>
          <p:nvPr/>
        </p:nvSpPr>
        <p:spPr>
          <a:xfrm>
            <a:off x="342900" y="1450114"/>
            <a:ext cx="11849100" cy="4114268"/>
          </a:xfrm>
          <a:prstGeom prst="rect">
            <a:avLst/>
          </a:prstGeom>
          <a:noFill/>
        </p:spPr>
        <p:txBody>
          <a:bodyPr wrap="square">
            <a:spAutoFit/>
          </a:bodyPr>
          <a:lstStyle/>
          <a:p>
            <a:pPr>
              <a:lnSpc>
                <a:spcPct val="107000"/>
              </a:lnSpc>
              <a:spcAft>
                <a:spcPts val="800"/>
              </a:spcAft>
            </a:pPr>
            <a:r>
              <a:rPr lang="es-AR" sz="3200" b="1" kern="1200" dirty="0">
                <a:effectLst/>
                <a:latin typeface="Segoe UI" panose="020B0502040204020203" pitchFamily="34" charset="0"/>
                <a:ea typeface="+mn-ea"/>
                <a:cs typeface="Times New Roman" panose="02020603050405020304" pitchFamily="18" charset="0"/>
              </a:rPr>
              <a:t>DICTAMEN FINAL</a:t>
            </a:r>
            <a:endParaRPr lang="es-AR" sz="32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Aft>
                <a:spcPts val="800"/>
              </a:spcAft>
              <a:tabLst>
                <a:tab pos="903605" algn="l"/>
              </a:tabLst>
            </a:pPr>
            <a:endParaRPr lang="es-AR" sz="1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AR" sz="3600" b="1" kern="1200" dirty="0">
                <a:effectLst/>
                <a:latin typeface="Segoe UI" panose="020B0502040204020203" pitchFamily="34" charset="0"/>
                <a:ea typeface="+mn-ea"/>
                <a:cs typeface="Times New Roman" panose="02020603050405020304" pitchFamily="18" charset="0"/>
              </a:rPr>
              <a:t>2º Balance Social Cooperativo de CETAL</a:t>
            </a:r>
            <a:endParaRPr lang="es-AR" sz="3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s-AR" sz="2400" b="1" kern="1200" dirty="0">
                <a:effectLst/>
                <a:latin typeface="Segoe UI" panose="020B0502040204020203" pitchFamily="34" charset="0"/>
                <a:ea typeface="+mn-ea"/>
                <a:cs typeface="Times New Roman" panose="02020603050405020304" pitchFamily="18" charset="0"/>
              </a:rPr>
              <a:t>Del puntualizado y pormenorizado análisis se concluye que CETAL cumple responsable y satisfactoriamente su Visión, Misión y Objetivos, sustentándose básicamente en la fidelidad a los siete Principios Cooperativos, revalorizados por la ACI en su Asamblea General de 1995 y vigentes en la actualidad.</a:t>
            </a:r>
            <a:endParaRPr lang="es-AR" sz="24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tabLst>
                <a:tab pos="2338705" algn="l"/>
              </a:tabLst>
            </a:pPr>
            <a:endParaRPr lang="es-AR" sz="1800" b="1" kern="1200" dirty="0">
              <a:effectLst/>
              <a:latin typeface="Segoe UI" panose="020B0502040204020203" pitchFamily="34" charset="0"/>
              <a:ea typeface="+mn-ea"/>
              <a:cs typeface="Times New Roman" panose="02020603050405020304" pitchFamily="18" charset="0"/>
            </a:endParaRPr>
          </a:p>
          <a:p>
            <a:pPr algn="r">
              <a:lnSpc>
                <a:spcPct val="107000"/>
              </a:lnSpc>
              <a:spcAft>
                <a:spcPts val="800"/>
              </a:spcAft>
              <a:tabLst>
                <a:tab pos="2338705" algn="l"/>
              </a:tabLst>
            </a:pPr>
            <a:r>
              <a:rPr lang="es-AR" sz="1800" b="1" kern="1200" dirty="0">
                <a:effectLst/>
                <a:latin typeface="Segoe UI" panose="020B0502040204020203" pitchFamily="34" charset="0"/>
                <a:ea typeface="+mn-ea"/>
                <a:cs typeface="Times New Roman" panose="02020603050405020304" pitchFamily="18" charset="0"/>
              </a:rPr>
              <a:t>Diciembre de 2025</a:t>
            </a:r>
            <a:endParaRPr lang="es-AR" sz="10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descr="Un dibujo de una cara feliz&#10;&#10;El contenido generado por IA puede ser incorrecto.">
            <a:extLst>
              <a:ext uri="{FF2B5EF4-FFF2-40B4-BE49-F238E27FC236}">
                <a16:creationId xmlns:a16="http://schemas.microsoft.com/office/drawing/2014/main" xmlns="" id="{79115F5F-6674-20BB-55D5-1371D9A34B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9900" y="4901693"/>
            <a:ext cx="1772200" cy="1787610"/>
          </a:xfrm>
          <a:prstGeom prst="rect">
            <a:avLst/>
          </a:prstGeom>
        </p:spPr>
      </p:pic>
    </p:spTree>
    <p:extLst>
      <p:ext uri="{BB962C8B-B14F-4D97-AF65-F5344CB8AC3E}">
        <p14:creationId xmlns:p14="http://schemas.microsoft.com/office/powerpoint/2010/main" val="4280099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B1AA6F6E-EA52-D646-E4D9-52203EC724D6}"/>
              </a:ext>
            </a:extLst>
          </p:cNvPr>
          <p:cNvSpPr txBox="1"/>
          <p:nvPr/>
        </p:nvSpPr>
        <p:spPr>
          <a:xfrm>
            <a:off x="1920240" y="789644"/>
            <a:ext cx="9707880" cy="5584606"/>
          </a:xfrm>
          <a:prstGeom prst="rect">
            <a:avLst/>
          </a:prstGeom>
          <a:noFill/>
        </p:spPr>
        <p:txBody>
          <a:bodyPr wrap="square">
            <a:spAutoFit/>
          </a:bodyPr>
          <a:lstStyle/>
          <a:p>
            <a:pPr marL="342900" indent="-342900">
              <a:lnSpc>
                <a:spcPct val="150000"/>
              </a:lnSpc>
              <a:spcAft>
                <a:spcPts val="800"/>
              </a:spcAft>
              <a:buSzPts val="2600"/>
              <a:buFont typeface="Wingdings" panose="05000000000000000000" pitchFamily="2" charset="2"/>
              <a:buChar char="Ø"/>
            </a:pPr>
            <a:r>
              <a:rPr lang="es-ES" sz="20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Servicios </a:t>
            </a:r>
            <a:r>
              <a:rPr lang="es-ES" sz="2000" b="1" dirty="0" err="1">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Tic´s</a:t>
            </a:r>
            <a:r>
              <a:rPr lang="es-ES" sz="20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(Fibra Óptica al Hogar FTTH)</a:t>
            </a:r>
            <a:endParaRPr lang="es-AR" sz="20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50000"/>
              </a:lnSpc>
              <a:spcAft>
                <a:spcPts val="800"/>
              </a:spcAft>
              <a:buFont typeface="Wingdings" panose="05000000000000000000" pitchFamily="2" charset="2"/>
              <a:buChar char="§"/>
            </a:pPr>
            <a:r>
              <a:rPr lang="es-ES" sz="2000" dirty="0">
                <a:latin typeface="Arial" panose="020B0604020202020204" pitchFamily="34" charset="0"/>
                <a:ea typeface="Calibri" panose="020F0502020204030204" pitchFamily="34" charset="0"/>
                <a:cs typeface="Times New Roman" panose="02020603050405020304" pitchFamily="18" charset="0"/>
              </a:rPr>
              <a:t>Telefonía (Urbano – Rural)</a:t>
            </a:r>
            <a:endParaRPr lang="es-AR" sz="2000" dirty="0">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50000"/>
              </a:lnSpc>
              <a:spcAft>
                <a:spcPts val="800"/>
              </a:spcAft>
              <a:buFont typeface="Wingdings" panose="05000000000000000000" pitchFamily="2" charset="2"/>
              <a:buChar char="§"/>
            </a:pPr>
            <a:r>
              <a:rPr lang="es-ES" sz="2000" dirty="0" err="1">
                <a:latin typeface="Arial" panose="020B0604020202020204" pitchFamily="34" charset="0"/>
                <a:ea typeface="Calibri" panose="020F0502020204030204" pitchFamily="34" charset="0"/>
                <a:cs typeface="Times New Roman" panose="02020603050405020304" pitchFamily="18" charset="0"/>
              </a:rPr>
              <a:t>Catv</a:t>
            </a:r>
            <a:r>
              <a:rPr lang="es-ES" sz="2000" dirty="0">
                <a:latin typeface="Arial" panose="020B0604020202020204" pitchFamily="34" charset="0"/>
                <a:ea typeface="Calibri" panose="020F0502020204030204" pitchFamily="34" charset="0"/>
                <a:cs typeface="Times New Roman" panose="02020603050405020304" pitchFamily="18" charset="0"/>
              </a:rPr>
              <a:t> (Urbano – Rural – Colonia Seré)</a:t>
            </a:r>
            <a:endParaRPr lang="es-AR" sz="2000" dirty="0">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50000"/>
              </a:lnSpc>
              <a:spcAft>
                <a:spcPts val="800"/>
              </a:spcAft>
              <a:buFont typeface="Wingdings" panose="05000000000000000000" pitchFamily="2" charset="2"/>
              <a:buChar char="§"/>
            </a:pPr>
            <a:r>
              <a:rPr lang="es-ES" sz="2000" dirty="0">
                <a:latin typeface="Arial" panose="020B0604020202020204" pitchFamily="34" charset="0"/>
                <a:ea typeface="Calibri" panose="020F0502020204030204" pitchFamily="34" charset="0"/>
                <a:cs typeface="Times New Roman" panose="02020603050405020304" pitchFamily="18" charset="0"/>
              </a:rPr>
              <a:t>Internet (Urbano – Rural – Colonia Seré)</a:t>
            </a:r>
            <a:endParaRPr lang="es-AR" sz="2000" dirty="0">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50000"/>
              </a:lnSpc>
              <a:spcAft>
                <a:spcPts val="800"/>
              </a:spcAft>
              <a:buFont typeface="Wingdings" panose="05000000000000000000" pitchFamily="2" charset="2"/>
              <a:buChar char="§"/>
            </a:pPr>
            <a:r>
              <a:rPr lang="es-ES" sz="2000" dirty="0">
                <a:latin typeface="Arial" panose="020B0604020202020204" pitchFamily="34" charset="0"/>
                <a:ea typeface="Calibri" panose="020F0502020204030204" pitchFamily="34" charset="0"/>
                <a:cs typeface="Times New Roman" panose="02020603050405020304" pitchFamily="18" charset="0"/>
              </a:rPr>
              <a:t>Recepción satelital de señales de Tv </a:t>
            </a:r>
            <a:endParaRPr lang="es-AR" sz="2000" dirty="0">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50000"/>
              </a:lnSpc>
              <a:spcAft>
                <a:spcPts val="800"/>
              </a:spcAft>
              <a:buSzPts val="2600"/>
              <a:buFont typeface="Wingdings" panose="05000000000000000000" pitchFamily="2" charset="2"/>
              <a:buChar char="Ø"/>
            </a:pPr>
            <a:r>
              <a:rPr lang="es-ES" sz="20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Fábrica de Agua Envasada Mineralizada Artificialmente “7 Colores”</a:t>
            </a:r>
            <a:endParaRPr lang="es-AR" sz="20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50000"/>
              </a:lnSpc>
              <a:spcAft>
                <a:spcPts val="800"/>
              </a:spcAft>
              <a:buFont typeface="Wingdings" panose="05000000000000000000" pitchFamily="2" charset="2"/>
              <a:buChar char="§"/>
            </a:pPr>
            <a:r>
              <a:rPr lang="es-ES" sz="2000" dirty="0">
                <a:latin typeface="Arial" panose="020B0604020202020204" pitchFamily="34" charset="0"/>
                <a:ea typeface="Calibri" panose="020F0502020204030204" pitchFamily="34" charset="0"/>
                <a:cs typeface="Times New Roman" panose="02020603050405020304" pitchFamily="18" charset="0"/>
              </a:rPr>
              <a:t>Llenado de Bidones y botellas</a:t>
            </a:r>
            <a:endParaRPr lang="es-AR" sz="2000" dirty="0">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50000"/>
              </a:lnSpc>
              <a:spcAft>
                <a:spcPts val="800"/>
              </a:spcAft>
              <a:buFont typeface="Wingdings" panose="05000000000000000000" pitchFamily="2" charset="2"/>
              <a:buChar char="§"/>
            </a:pPr>
            <a:r>
              <a:rPr lang="es-ES" sz="2000" dirty="0">
                <a:latin typeface="Arial" panose="020B0604020202020204" pitchFamily="34" charset="0"/>
                <a:ea typeface="Calibri" panose="020F0502020204030204" pitchFamily="34" charset="0"/>
                <a:cs typeface="Times New Roman" panose="02020603050405020304" pitchFamily="18" charset="0"/>
              </a:rPr>
              <a:t>Soplado de Bidones y botellas</a:t>
            </a:r>
            <a:endParaRPr lang="es-AR" sz="2000" dirty="0">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50000"/>
              </a:lnSpc>
              <a:spcAft>
                <a:spcPts val="800"/>
              </a:spcAft>
              <a:buFont typeface="Wingdings" panose="05000000000000000000" pitchFamily="2" charset="2"/>
              <a:buChar char="§"/>
            </a:pPr>
            <a:r>
              <a:rPr lang="es-ES" sz="2000" dirty="0">
                <a:latin typeface="Arial" panose="020B0604020202020204" pitchFamily="34" charset="0"/>
                <a:ea typeface="Calibri" panose="020F0502020204030204" pitchFamily="34" charset="0"/>
                <a:cs typeface="Times New Roman" panose="02020603050405020304" pitchFamily="18" charset="0"/>
              </a:rPr>
              <a:t>Etiquetado de Bidones y botellas</a:t>
            </a:r>
            <a:endParaRPr lang="es-AR" sz="2000" dirty="0">
              <a:latin typeface="Arial" panose="020B060402020202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s-AR"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00321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036EEE9E-5507-270B-727E-A503C90CDDD0}"/>
              </a:ext>
            </a:extLst>
          </p:cNvPr>
          <p:cNvSpPr txBox="1"/>
          <p:nvPr/>
        </p:nvSpPr>
        <p:spPr>
          <a:xfrm>
            <a:off x="1805940" y="1264920"/>
            <a:ext cx="8580120" cy="2761333"/>
          </a:xfrm>
          <a:prstGeom prst="rect">
            <a:avLst/>
          </a:prstGeom>
          <a:noFill/>
        </p:spPr>
        <p:txBody>
          <a:bodyPr wrap="square">
            <a:spAutoFit/>
          </a:bodyPr>
          <a:lstStyle/>
          <a:p>
            <a:pPr marL="342900" lvl="0" indent="-342900">
              <a:lnSpc>
                <a:spcPct val="150000"/>
              </a:lnSpc>
              <a:spcAft>
                <a:spcPts val="800"/>
              </a:spcAft>
              <a:buSzPts val="2600"/>
              <a:buFont typeface="Wingdings" panose="05000000000000000000" pitchFamily="2" charset="2"/>
              <a:buChar char="Ø"/>
            </a:pPr>
            <a:r>
              <a:rPr lang="es-ES" sz="20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Fábrica de Columnas de Hormigón</a:t>
            </a:r>
            <a:endParaRPr lang="es-AR"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50000"/>
              </a:lnSpc>
              <a:spcAft>
                <a:spcPts val="800"/>
              </a:spcAft>
              <a:buSzPts val="2600"/>
              <a:buFont typeface="Wingdings" panose="05000000000000000000" pitchFamily="2" charset="2"/>
              <a:buChar char="Ø"/>
            </a:pPr>
            <a:r>
              <a:rPr lang="es-ES" sz="20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Hotel “Vieja Usina”</a:t>
            </a:r>
            <a:endParaRPr lang="es-AR" sz="20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SzPts val="2600"/>
              <a:buFont typeface="Wingdings" panose="05000000000000000000" pitchFamily="2" charset="2"/>
              <a:buChar char="Ø"/>
            </a:pPr>
            <a:r>
              <a:rPr lang="es-ES" sz="20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Parque Solar Fotovoltaico ”Señal de Cambio”</a:t>
            </a:r>
            <a:endParaRPr lang="es-AR" sz="20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Wingdings" panose="05000000000000000000" pitchFamily="2" charset="2"/>
              <a:buChar char="§"/>
            </a:pPr>
            <a:r>
              <a:rPr lang="es-ES" sz="2000" dirty="0">
                <a:effectLst/>
                <a:latin typeface="Arial" panose="020B0604020202020204" pitchFamily="34" charset="0"/>
                <a:ea typeface="Calibri" panose="020F0502020204030204" pitchFamily="34" charset="0"/>
                <a:cs typeface="Arial" panose="020B0604020202020204" pitchFamily="34" charset="0"/>
              </a:rPr>
              <a:t>Generación de Energía Eléctrica</a:t>
            </a:r>
            <a:endParaRPr lang="es-AR"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800"/>
              </a:spcAft>
              <a:buFont typeface="Wingdings" panose="05000000000000000000" pitchFamily="2" charset="2"/>
              <a:buChar char="§"/>
            </a:pPr>
            <a:r>
              <a:rPr lang="es-ES" sz="2000" dirty="0">
                <a:effectLst/>
                <a:latin typeface="Arial" panose="020B0604020202020204" pitchFamily="34" charset="0"/>
                <a:ea typeface="Calibri" panose="020F0502020204030204" pitchFamily="34" charset="0"/>
                <a:cs typeface="Arial" panose="020B0604020202020204" pitchFamily="34" charset="0"/>
              </a:rPr>
              <a:t>Conexión al sistema de media tensión </a:t>
            </a:r>
            <a:endParaRPr lang="es-AR"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88640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1400</TotalTime>
  <Words>5616</Words>
  <Application>Microsoft Office PowerPoint</Application>
  <PresentationFormat>Panorámica</PresentationFormat>
  <Paragraphs>618</Paragraphs>
  <Slides>78</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78</vt:i4>
      </vt:variant>
    </vt:vector>
  </HeadingPairs>
  <TitlesOfParts>
    <vt:vector size="90" baseType="lpstr">
      <vt:lpstr>Aptos</vt:lpstr>
      <vt:lpstr>Arial</vt:lpstr>
      <vt:lpstr>Arial Black</vt:lpstr>
      <vt:lpstr>Arial Rounded MT Bold</vt:lpstr>
      <vt:lpstr>Calibri</vt:lpstr>
      <vt:lpstr>Century Gothic</vt:lpstr>
      <vt:lpstr>Segoe UI</vt:lpstr>
      <vt:lpstr>Symbol</vt:lpstr>
      <vt:lpstr>Times New Roman</vt:lpstr>
      <vt:lpstr>Wingdings</vt:lpstr>
      <vt:lpstr>Wingdings 3</vt:lpstr>
      <vt:lpstr>Espiral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Graciana Vázquez</dc:creator>
  <cp:lastModifiedBy>Martin Trucoo</cp:lastModifiedBy>
  <cp:revision>89</cp:revision>
  <dcterms:created xsi:type="dcterms:W3CDTF">2025-12-21T13:00:07Z</dcterms:created>
  <dcterms:modified xsi:type="dcterms:W3CDTF">2025-12-22T13:24:26Z</dcterms:modified>
</cp:coreProperties>
</file>